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81" r:id="rId2"/>
    <p:sldId id="652" r:id="rId3"/>
    <p:sldId id="709" r:id="rId4"/>
    <p:sldId id="708" r:id="rId5"/>
    <p:sldId id="763" r:id="rId6"/>
    <p:sldId id="710" r:id="rId7"/>
    <p:sldId id="711" r:id="rId8"/>
    <p:sldId id="712" r:id="rId9"/>
    <p:sldId id="714" r:id="rId10"/>
    <p:sldId id="715" r:id="rId11"/>
    <p:sldId id="717" r:id="rId12"/>
    <p:sldId id="716" r:id="rId13"/>
    <p:sldId id="718" r:id="rId14"/>
    <p:sldId id="719" r:id="rId15"/>
    <p:sldId id="720" r:id="rId16"/>
    <p:sldId id="721" r:id="rId17"/>
    <p:sldId id="722" r:id="rId18"/>
    <p:sldId id="723" r:id="rId19"/>
    <p:sldId id="724" r:id="rId20"/>
    <p:sldId id="725" r:id="rId21"/>
    <p:sldId id="726" r:id="rId22"/>
    <p:sldId id="764" r:id="rId23"/>
    <p:sldId id="727" r:id="rId24"/>
    <p:sldId id="728" r:id="rId25"/>
    <p:sldId id="729" r:id="rId26"/>
    <p:sldId id="765" r:id="rId27"/>
    <p:sldId id="730" r:id="rId28"/>
    <p:sldId id="731" r:id="rId29"/>
    <p:sldId id="732" r:id="rId30"/>
    <p:sldId id="733" r:id="rId31"/>
    <p:sldId id="734" r:id="rId32"/>
    <p:sldId id="735" r:id="rId33"/>
    <p:sldId id="736" r:id="rId34"/>
    <p:sldId id="660" r:id="rId35"/>
    <p:sldId id="766" r:id="rId36"/>
    <p:sldId id="761" r:id="rId37"/>
    <p:sldId id="762" r:id="rId38"/>
    <p:sldId id="737" r:id="rId39"/>
    <p:sldId id="767" r:id="rId40"/>
    <p:sldId id="739" r:id="rId41"/>
    <p:sldId id="738" r:id="rId42"/>
    <p:sldId id="740" r:id="rId43"/>
    <p:sldId id="768" r:id="rId44"/>
    <p:sldId id="741" r:id="rId45"/>
    <p:sldId id="742" r:id="rId46"/>
    <p:sldId id="743" r:id="rId47"/>
    <p:sldId id="769" r:id="rId48"/>
    <p:sldId id="744" r:id="rId49"/>
    <p:sldId id="745" r:id="rId50"/>
    <p:sldId id="747" r:id="rId51"/>
    <p:sldId id="748" r:id="rId52"/>
    <p:sldId id="749" r:id="rId53"/>
    <p:sldId id="746" r:id="rId54"/>
    <p:sldId id="771" r:id="rId55"/>
    <p:sldId id="770" r:id="rId56"/>
    <p:sldId id="772" r:id="rId57"/>
    <p:sldId id="750" r:id="rId58"/>
    <p:sldId id="751" r:id="rId59"/>
    <p:sldId id="752" r:id="rId60"/>
    <p:sldId id="753" r:id="rId61"/>
    <p:sldId id="773" r:id="rId62"/>
    <p:sldId id="774" r:id="rId63"/>
    <p:sldId id="775" r:id="rId64"/>
    <p:sldId id="754" r:id="rId65"/>
    <p:sldId id="755" r:id="rId66"/>
    <p:sldId id="756" r:id="rId67"/>
    <p:sldId id="757" r:id="rId68"/>
    <p:sldId id="777" r:id="rId69"/>
    <p:sldId id="776" r:id="rId70"/>
    <p:sldId id="778" r:id="rId71"/>
    <p:sldId id="779" r:id="rId72"/>
    <p:sldId id="759" r:id="rId73"/>
    <p:sldId id="780" r:id="rId74"/>
    <p:sldId id="758" r:id="rId75"/>
    <p:sldId id="782" r:id="rId76"/>
  </p:sldIdLst>
  <p:sldSz cx="9144000" cy="6858000" type="screen4x3"/>
  <p:notesSz cx="6858000" cy="9144000"/>
  <p:custDataLst>
    <p:tags r:id="rId7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D4732A"/>
    <a:srgbClr val="FD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316" autoAdjust="0"/>
  </p:normalViewPr>
  <p:slideViewPr>
    <p:cSldViewPr>
      <p:cViewPr>
        <p:scale>
          <a:sx n="66" d="100"/>
          <a:sy n="66" d="100"/>
        </p:scale>
        <p:origin x="-147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06.07.2016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Schöpfung</a:t>
            </a:r>
          </a:p>
          <a:p>
            <a:pPr algn="ctr"/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(Bibelkurs, Teil 02/24)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1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90,2: </a:t>
            </a:r>
            <a:r>
              <a:rPr lang="de-DE" sz="4000" b="1" dirty="0" smtClean="0"/>
              <a:t>Ehe denn die Berge wurden und die Erde und die Welt geschaffen wurden, bist du Gott, von Ewigkeit zu Ewigkeit.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ZEIT UND EWIGKEIT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735795" y="2490581"/>
            <a:ext cx="3744417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SCHÖPFER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732240" y="2852936"/>
            <a:ext cx="194421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539552" y="2852936"/>
            <a:ext cx="1952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24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ZEIT UND EWIGKEIT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735795" y="2490581"/>
            <a:ext cx="3744417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SCHÖPFER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35795" y="3789039"/>
            <a:ext cx="3744417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SCHÖPFUNG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732240" y="2852936"/>
            <a:ext cx="194421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539552" y="2852936"/>
            <a:ext cx="1952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454740" y="3501008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732240" y="3501008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punkiz.de/news/wp-content/uploads/2010/09/Erdkugel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14" y="4797152"/>
            <a:ext cx="1680779" cy="16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91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Hebr</a:t>
            </a:r>
            <a:r>
              <a:rPr lang="de-CH" sz="4000" b="1" dirty="0" smtClean="0">
                <a:solidFill>
                  <a:srgbClr val="D4732A"/>
                </a:solidFill>
              </a:rPr>
              <a:t> 1,10: </a:t>
            </a:r>
            <a:r>
              <a:rPr lang="de-DE" sz="4000" b="1" dirty="0" smtClean="0"/>
              <a:t>Du Herr hast im Anfang die Erde gegründet, und die Himmel sind Werke deiner Hände.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Hebr</a:t>
            </a:r>
            <a:r>
              <a:rPr lang="de-CH" sz="4000" b="1" dirty="0" smtClean="0">
                <a:solidFill>
                  <a:srgbClr val="D4732A"/>
                </a:solidFill>
              </a:rPr>
              <a:t> 1,11: </a:t>
            </a:r>
            <a:r>
              <a:rPr lang="de-DE" sz="4000" b="1" dirty="0" smtClean="0"/>
              <a:t>Sie werden untergehen, du aber bleibst; und sie alle werden veralten wie ein Kleid.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85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Hebr</a:t>
            </a:r>
            <a:r>
              <a:rPr lang="de-CH" sz="4000" b="1" dirty="0" smtClean="0">
                <a:solidFill>
                  <a:srgbClr val="D4732A"/>
                </a:solidFill>
              </a:rPr>
              <a:t> 1,12: </a:t>
            </a:r>
            <a:r>
              <a:rPr lang="de-DE" sz="4000" b="1" dirty="0" smtClean="0"/>
              <a:t>Und wie einen Mantel wirst du sie zusammenrollen, wie ein Kleid, und sie werden verwandelt werden. Du aber bist derselbe, und deine Jahre werden nicht aufhören.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08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DREIEINIGKEIT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186195" y="1286259"/>
            <a:ext cx="2843617" cy="122529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Gott, </a:t>
            </a:r>
            <a:br>
              <a:rPr lang="de-CH" sz="2800" b="1" dirty="0" smtClean="0"/>
            </a:br>
            <a:r>
              <a:rPr lang="de-CH" sz="2800" b="1" dirty="0" smtClean="0"/>
              <a:t>der Vater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5229200"/>
            <a:ext cx="2825966" cy="122529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Gott, der Sohn </a:t>
            </a:r>
            <a:br>
              <a:rPr lang="de-CH" sz="2800" b="1" dirty="0" smtClean="0"/>
            </a:br>
            <a:r>
              <a:rPr lang="de-CH" sz="2800" b="1" dirty="0" smtClean="0"/>
              <a:t>= das Wort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508104" y="5229200"/>
            <a:ext cx="2825966" cy="122529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Gott, </a:t>
            </a:r>
            <a:br>
              <a:rPr lang="de-CH" sz="2800" b="1" dirty="0" smtClean="0"/>
            </a:br>
            <a:r>
              <a:rPr lang="de-CH" sz="2800" b="1" dirty="0" smtClean="0"/>
              <a:t>der Heilige Geist</a:t>
            </a:r>
            <a:endParaRPr lang="de-CH" sz="2800" b="1" dirty="0"/>
          </a:p>
        </p:txBody>
      </p:sp>
      <p:sp>
        <p:nvSpPr>
          <p:cNvPr id="3" name="Gleichschenkliges Dreieck 2"/>
          <p:cNvSpPr/>
          <p:nvPr/>
        </p:nvSpPr>
        <p:spPr>
          <a:xfrm>
            <a:off x="3185496" y="2708920"/>
            <a:ext cx="2844316" cy="2232248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5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Joh</a:t>
            </a:r>
            <a:r>
              <a:rPr lang="de-CH" sz="4000" b="1" dirty="0" smtClean="0">
                <a:solidFill>
                  <a:srgbClr val="D4732A"/>
                </a:solidFill>
              </a:rPr>
              <a:t> 1,1-2: </a:t>
            </a:r>
            <a:r>
              <a:rPr lang="de-DE" sz="4000" b="1" dirty="0" smtClean="0"/>
              <a:t>Am Anfang war das Wort, und das Wort war bei Gott, und das Wort war Gott. Dieses war im Anfang bei Gott.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7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Joh</a:t>
            </a:r>
            <a:r>
              <a:rPr lang="de-CH" sz="4000" b="1" dirty="0" smtClean="0">
                <a:solidFill>
                  <a:srgbClr val="D4732A"/>
                </a:solidFill>
              </a:rPr>
              <a:t> 1,3: </a:t>
            </a:r>
            <a:r>
              <a:rPr lang="de-DE" sz="4000" b="1" dirty="0" smtClean="0"/>
              <a:t>Alles wurde durch dasselbe, und ohne dasselbe wurde auch nicht eines, das geworden ist.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Kol 1,16a: </a:t>
            </a:r>
            <a:r>
              <a:rPr lang="de-DE" sz="4000" b="1" dirty="0" smtClean="0"/>
              <a:t>Denn in ihm ist alles in den Himmeln und auf der Erde geschaffen worden, das Sichtbare und das Unsichtbare.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8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Schöpfung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C00000"/>
                </a:solidFill>
              </a:rPr>
              <a:t>Einleitung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/>
              <a:t>   1.	Gott, der Schöpfer</a:t>
            </a:r>
            <a:br>
              <a:rPr lang="de-CH" sz="40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Der Mensch, das Geschöpf</a:t>
            </a:r>
            <a:br>
              <a:rPr lang="de-CH" sz="4000" b="1" dirty="0" smtClean="0"/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Schlusswort</a:t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8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Kol 1,16b: </a:t>
            </a:r>
            <a:r>
              <a:rPr lang="de-DE" sz="4000" b="1" dirty="0" smtClean="0"/>
              <a:t>Es seien Throne oder Herrschaften oder Gewalten oder Mächte: alles ist durch ihn und zu </a:t>
            </a:r>
            <a:br>
              <a:rPr lang="de-DE" sz="4000" b="1" dirty="0" smtClean="0"/>
            </a:br>
            <a:r>
              <a:rPr lang="de-DE" sz="4000" b="1" dirty="0" smtClean="0"/>
              <a:t>ihm hin geschaffen.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4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Kol 1,17: </a:t>
            </a:r>
            <a:r>
              <a:rPr lang="de-DE" sz="4000" b="1" dirty="0" smtClean="0"/>
              <a:t>Und er ist vor allem, und alles besteht durch ihn.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89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ernhaufen, Galaxie, Sterne, Ngc 6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"/>
            <a:ext cx="70294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9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1. Gott, der Schöpfer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a.	Wer ist Gott?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C00000"/>
                </a:solidFill>
              </a:rPr>
              <a:t>b.	Wie schafft Gott?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1800" b="1" dirty="0" smtClean="0">
                <a:solidFill>
                  <a:srgbClr val="C00000"/>
                </a:solidFill>
              </a:rPr>
              <a:t/>
            </a:r>
            <a:br>
              <a:rPr lang="de-CH" sz="1800" b="1" dirty="0" smtClean="0">
                <a:solidFill>
                  <a:srgbClr val="C00000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</a:t>
            </a:r>
            <a:r>
              <a:rPr lang="de-CH" sz="4000" b="1" dirty="0"/>
              <a:t>	</a:t>
            </a:r>
            <a:r>
              <a:rPr lang="de-CH" sz="4000" b="1" dirty="0" smtClean="0"/>
              <a:t>Was schafft Gott?</a:t>
            </a:r>
            <a:br>
              <a:rPr lang="de-CH" sz="4000" b="1" dirty="0" smtClean="0"/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72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1,3: </a:t>
            </a:r>
            <a:r>
              <a:rPr lang="de-DE" sz="4000" b="1" dirty="0" smtClean="0"/>
              <a:t>Und Gott sprach … und es wurde …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0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148,5: </a:t>
            </a:r>
            <a:r>
              <a:rPr lang="de-DE" sz="4000" b="1" dirty="0" smtClean="0"/>
              <a:t>Denn er gebot, und sie waren geschaffen.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91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nnenuntergang, Himmel, Sonne, Wolke, Twilight, Os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1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Hebr</a:t>
            </a:r>
            <a:r>
              <a:rPr lang="de-CH" sz="4000" b="1" dirty="0" smtClean="0">
                <a:solidFill>
                  <a:srgbClr val="D4732A"/>
                </a:solidFill>
              </a:rPr>
              <a:t> 11,3: </a:t>
            </a:r>
            <a:r>
              <a:rPr lang="de-DE" sz="4000" b="1" dirty="0" smtClean="0"/>
              <a:t>Durch Glauben verstehen wir, dass die Welten durch Gottes Wort bereitet worden sind, so dass das Sichtbare nicht aus Erscheinendem geworden ist.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09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1. Gott, der Schöpfer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a.	Wer ist Gott?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b.	Wie schafft Gott?</a:t>
            </a:r>
            <a:br>
              <a:rPr lang="de-CH" sz="4000" b="1" dirty="0" smtClean="0"/>
            </a:br>
            <a:r>
              <a:rPr lang="de-CH" sz="1800" b="1" dirty="0" smtClean="0">
                <a:solidFill>
                  <a:srgbClr val="0070C0"/>
                </a:solidFill>
              </a:rPr>
              <a:t/>
            </a:r>
            <a:br>
              <a:rPr lang="de-CH" sz="18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C00000"/>
                </a:solidFill>
              </a:rPr>
              <a:t>c.</a:t>
            </a:r>
            <a:r>
              <a:rPr lang="de-CH" sz="4000" b="1" dirty="0">
                <a:solidFill>
                  <a:srgbClr val="C00000"/>
                </a:solidFill>
              </a:rPr>
              <a:t>	</a:t>
            </a:r>
            <a:r>
              <a:rPr lang="de-CH" sz="4000" b="1" dirty="0" smtClean="0">
                <a:solidFill>
                  <a:srgbClr val="C00000"/>
                </a:solidFill>
              </a:rPr>
              <a:t>Was schafft Gott?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1800" b="1" dirty="0" smtClean="0">
                <a:solidFill>
                  <a:srgbClr val="C00000"/>
                </a:solidFill>
              </a:rPr>
              <a:t/>
            </a:r>
            <a:br>
              <a:rPr lang="de-CH" sz="1800" b="1" dirty="0" smtClean="0">
                <a:solidFill>
                  <a:srgbClr val="C00000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4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16852"/>
              </p:ext>
            </p:extLst>
          </p:nvPr>
        </p:nvGraphicFramePr>
        <p:xfrm>
          <a:off x="415817" y="548681"/>
          <a:ext cx="8404654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199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Sechstagewerk Gottes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1.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Licht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333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171437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3563888" y="1052736"/>
            <a:ext cx="1368152" cy="1296144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5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62928"/>
              </p:ext>
            </p:extLst>
          </p:nvPr>
        </p:nvGraphicFramePr>
        <p:xfrm>
          <a:off x="415817" y="548681"/>
          <a:ext cx="8404654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199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Sechstagewerk Gottes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1.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Licht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2.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Atmosphäre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333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61424"/>
              </p:ext>
            </p:extLst>
          </p:nvPr>
        </p:nvGraphicFramePr>
        <p:xfrm>
          <a:off x="415817" y="548681"/>
          <a:ext cx="8404654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199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Sechstagewerk Gottes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1.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Licht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2.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Atmosphäre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3.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Erde und Meer</a:t>
                      </a:r>
                      <a:r>
                        <a:rPr lang="de-CH" sz="2600" b="1" baseline="0" dirty="0" smtClean="0"/>
                        <a:t> / </a:t>
                      </a:r>
                      <a:r>
                        <a:rPr lang="de-CH" sz="2600" b="1" dirty="0" smtClean="0"/>
                        <a:t>Pflanzen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333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38643"/>
              </p:ext>
            </p:extLst>
          </p:nvPr>
        </p:nvGraphicFramePr>
        <p:xfrm>
          <a:off x="415817" y="548681"/>
          <a:ext cx="8404654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199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Sechstagewerk Gottes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1.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Licht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4.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Himmelskörper</a:t>
                      </a:r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2.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Atmosphäre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3.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Erde und Meer</a:t>
                      </a:r>
                      <a:r>
                        <a:rPr lang="de-CH" sz="2600" b="1" baseline="0" dirty="0" smtClean="0"/>
                        <a:t> / </a:t>
                      </a:r>
                      <a:r>
                        <a:rPr lang="de-CH" sz="2600" b="1" dirty="0" smtClean="0"/>
                        <a:t>Pflanzen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333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36711"/>
              </p:ext>
            </p:extLst>
          </p:nvPr>
        </p:nvGraphicFramePr>
        <p:xfrm>
          <a:off x="415817" y="548681"/>
          <a:ext cx="8404654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199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Sechstagewerk Gottes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1.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Licht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4.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Himmelskörper</a:t>
                      </a:r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2.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Atmosphäre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5. Tag:</a:t>
                      </a:r>
                      <a:r>
                        <a:rPr lang="de-CH" sz="2600" b="1" baseline="0" dirty="0" smtClean="0"/>
                        <a:t> </a:t>
                      </a:r>
                      <a:br>
                        <a:rPr lang="de-CH" sz="2600" b="1" baseline="0" dirty="0" smtClean="0"/>
                      </a:br>
                      <a:r>
                        <a:rPr lang="de-CH" sz="2600" b="1" baseline="0" dirty="0" smtClean="0"/>
                        <a:t>Vögel / Meerestiere</a:t>
                      </a:r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3.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Erde und Meer</a:t>
                      </a:r>
                      <a:r>
                        <a:rPr lang="de-CH" sz="2600" b="1" baseline="0" dirty="0" smtClean="0"/>
                        <a:t> / </a:t>
                      </a:r>
                      <a:r>
                        <a:rPr lang="de-CH" sz="2600" b="1" dirty="0" smtClean="0"/>
                        <a:t>Pflanzen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sz="26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333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22749"/>
              </p:ext>
            </p:extLst>
          </p:nvPr>
        </p:nvGraphicFramePr>
        <p:xfrm>
          <a:off x="415817" y="548681"/>
          <a:ext cx="8404654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199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Sechstagewerk Gottes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1.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Licht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4.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Himmelskörper</a:t>
                      </a:r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2.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Atmosphäre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5. Tag:</a:t>
                      </a:r>
                      <a:r>
                        <a:rPr lang="de-CH" sz="2600" b="1" baseline="0" dirty="0" smtClean="0"/>
                        <a:t> </a:t>
                      </a:r>
                      <a:br>
                        <a:rPr lang="de-CH" sz="2600" b="1" baseline="0" dirty="0" smtClean="0"/>
                      </a:br>
                      <a:r>
                        <a:rPr lang="de-CH" sz="2600" b="1" baseline="0" dirty="0" smtClean="0"/>
                        <a:t>Vögel / Meerestiere</a:t>
                      </a:r>
                      <a:endParaRPr lang="de-CH" sz="2600" b="1" dirty="0"/>
                    </a:p>
                  </a:txBody>
                  <a:tcPr/>
                </a:tc>
              </a:tr>
              <a:tr h="1568241"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3.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Erde und Meer</a:t>
                      </a:r>
                      <a:r>
                        <a:rPr lang="de-CH" sz="2600" b="1" baseline="0" dirty="0" smtClean="0"/>
                        <a:t> / </a:t>
                      </a:r>
                      <a:r>
                        <a:rPr lang="de-CH" sz="2600" b="1" dirty="0" smtClean="0"/>
                        <a:t>Pflanzen</a:t>
                      </a:r>
                      <a:endParaRPr lang="de-CH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600" b="1" dirty="0" smtClean="0"/>
                        <a:t>6. Tag: 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Landtiere / Mensch</a:t>
                      </a:r>
                      <a:endParaRPr lang="de-CH" sz="26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17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um, Sonnenaufgang, Licht, Strahlen, Schön, Himm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303628"/>
            <a:ext cx="91440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5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ZEIT UND EWIGKEIT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735795" y="2634597"/>
            <a:ext cx="3744417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SCHÖPFER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35794" y="3930741"/>
            <a:ext cx="3744417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SCHÖPFUNG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732240" y="2996952"/>
            <a:ext cx="194421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539552" y="2996952"/>
            <a:ext cx="1952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454740" y="3645024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732240" y="3645024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punkiz.de/news/wp-content/uploads/2010/09/Erdkugel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14" y="4900590"/>
            <a:ext cx="1680779" cy="16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735794" y="1340768"/>
            <a:ext cx="3744416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UNSICHTBARE WELT</a:t>
            </a:r>
            <a:endParaRPr lang="de-CH" sz="2800" b="1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6732240" y="1737969"/>
            <a:ext cx="194421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20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ZEIT UND EWIGKEIT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735795" y="2634597"/>
            <a:ext cx="3744417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SCHÖPFER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35794" y="3930741"/>
            <a:ext cx="3744417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SCHÖPFUNG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732240" y="2996952"/>
            <a:ext cx="194421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539552" y="2996952"/>
            <a:ext cx="1952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454740" y="3645024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732240" y="3645024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punkiz.de/news/wp-content/uploads/2010/09/Erdkugel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14" y="4900590"/>
            <a:ext cx="1680779" cy="16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735794" y="1340768"/>
            <a:ext cx="3744416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UNSICHTBARE WELT</a:t>
            </a:r>
            <a:endParaRPr lang="de-CH" sz="2800" b="1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6732240" y="1737969"/>
            <a:ext cx="194421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907704" y="116772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289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643462" y="3403601"/>
            <a:ext cx="1512168" cy="97906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000" b="1" dirty="0" smtClean="0"/>
              <a:t>FALL</a:t>
            </a:r>
            <a:br>
              <a:rPr lang="de-CH" sz="2000" b="1" dirty="0" smtClean="0"/>
            </a:br>
            <a:r>
              <a:rPr lang="de-CH" sz="2000" b="1" dirty="0" smtClean="0"/>
              <a:t>SATANS</a:t>
            </a:r>
            <a:endParaRPr lang="de-CH" sz="2000" b="1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ZEIT UND EWIGKEIT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735795" y="2634597"/>
            <a:ext cx="3744417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SCHÖPFER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35794" y="3930741"/>
            <a:ext cx="3744417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SCHÖPFUNG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732240" y="2996952"/>
            <a:ext cx="194421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539552" y="2996952"/>
            <a:ext cx="1952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454740" y="3645024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732240" y="3645024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punkiz.de/news/wp-content/uploads/2010/09/Erdkugel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14" y="4900590"/>
            <a:ext cx="1680779" cy="16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735794" y="1340768"/>
            <a:ext cx="3744416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UNSICHTBARE WELT</a:t>
            </a:r>
            <a:endParaRPr lang="de-CH" sz="2800" b="1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6732240" y="1737969"/>
            <a:ext cx="194421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907704" y="116772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ern mit 5 Zacken 1"/>
          <p:cNvSpPr/>
          <p:nvPr/>
        </p:nvSpPr>
        <p:spPr>
          <a:xfrm>
            <a:off x="2055799" y="3260147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9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ldsterben, Tot, Tod, Tote Bäume, Totholz, Unw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ERSTE BUCH MOSE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616321" y="1623424"/>
            <a:ext cx="3744416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dt. - 1. Buch Mose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575031" y="3324032"/>
            <a:ext cx="3744417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err="1" smtClean="0"/>
              <a:t>hebr.</a:t>
            </a:r>
            <a:r>
              <a:rPr lang="de-CH" sz="2800" b="1" dirty="0" smtClean="0"/>
              <a:t> - </a:t>
            </a:r>
            <a:r>
              <a:rPr lang="de-CH" sz="2800" b="1" dirty="0" err="1"/>
              <a:t>B</a:t>
            </a:r>
            <a:r>
              <a:rPr lang="de-CH" sz="2800" b="1" baseline="30000" dirty="0" err="1"/>
              <a:t>e</a:t>
            </a:r>
            <a:r>
              <a:rPr lang="de-CH" sz="2800" b="1" dirty="0" err="1"/>
              <a:t>reschith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16320" y="5165330"/>
            <a:ext cx="3744417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err="1" smtClean="0"/>
              <a:t>griech</a:t>
            </a:r>
            <a:r>
              <a:rPr lang="de-CH" sz="2800" b="1" dirty="0" smtClean="0"/>
              <a:t>. - Genesis</a:t>
            </a:r>
            <a:endParaRPr lang="de-CH" sz="2800" b="1" dirty="0"/>
          </a:p>
        </p:txBody>
      </p:sp>
      <p:pic>
        <p:nvPicPr>
          <p:cNvPr id="9" name="Grafik 8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009900" cy="15925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erade Verbindung mit Pfeil 9"/>
          <p:cNvCxnSpPr/>
          <p:nvPr/>
        </p:nvCxnSpPr>
        <p:spPr>
          <a:xfrm>
            <a:off x="3707904" y="3816506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3707904" y="2292764"/>
            <a:ext cx="576064" cy="5442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3707904" y="4725144"/>
            <a:ext cx="576064" cy="567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828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/>
              <a:t>Die Schöpfung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1.	Gott, der Schöpfer</a:t>
            </a:r>
            <a:r>
              <a:rPr lang="de-CH" sz="4000" b="1" dirty="0" smtClean="0">
                <a:solidFill>
                  <a:srgbClr val="C00000"/>
                </a:solidFill>
              </a:rPr>
              <a:t/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1800" b="1" dirty="0" smtClean="0">
                <a:solidFill>
                  <a:srgbClr val="0070C0"/>
                </a:solidFill>
              </a:rPr>
              <a:t/>
            </a:r>
            <a:br>
              <a:rPr lang="de-CH" sz="18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rgbClr val="C00000"/>
                </a:solidFill>
              </a:rPr>
              <a:t>2</a:t>
            </a:r>
            <a:r>
              <a:rPr lang="de-CH" sz="4000" b="1" dirty="0" smtClean="0">
                <a:solidFill>
                  <a:srgbClr val="C00000"/>
                </a:solidFill>
              </a:rPr>
              <a:t>.</a:t>
            </a:r>
            <a:r>
              <a:rPr lang="de-CH" sz="4000" b="1" dirty="0">
                <a:solidFill>
                  <a:srgbClr val="C00000"/>
                </a:solidFill>
              </a:rPr>
              <a:t>	</a:t>
            </a:r>
            <a:r>
              <a:rPr lang="de-CH" sz="4000" b="1" dirty="0" smtClean="0">
                <a:solidFill>
                  <a:srgbClr val="C00000"/>
                </a:solidFill>
              </a:rPr>
              <a:t>Der Mensch, das Geschöpf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Schlusswort</a:t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2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2. Der Mensch, das Geschöpf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C00000"/>
                </a:solidFill>
              </a:rPr>
              <a:t>a.	Seine Beschaffenheit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b.	Seine Verantwortung</a:t>
            </a:r>
            <a:r>
              <a:rPr lang="de-CH" sz="4000" b="1" dirty="0" smtClean="0">
                <a:solidFill>
                  <a:srgbClr val="0070C0"/>
                </a:solidFill>
              </a:rPr>
              <a:t/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1800" b="1" dirty="0" smtClean="0">
                <a:solidFill>
                  <a:srgbClr val="0070C0"/>
                </a:solidFill>
              </a:rPr>
              <a:t/>
            </a:r>
            <a:br>
              <a:rPr lang="de-CH" sz="18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</a:t>
            </a:r>
            <a:r>
              <a:rPr lang="de-CH" sz="4000" b="1" dirty="0"/>
              <a:t>	</a:t>
            </a:r>
            <a:r>
              <a:rPr lang="de-CH" sz="4000" b="1" dirty="0" smtClean="0"/>
              <a:t>Sein Lebensraum</a:t>
            </a:r>
            <a:br>
              <a:rPr lang="de-CH" sz="4000" b="1" dirty="0" smtClean="0"/>
            </a:br>
            <a:r>
              <a:rPr lang="de-CH" sz="1000" b="1" dirty="0">
                <a:solidFill>
                  <a:srgbClr val="0070C0"/>
                </a:solidFill>
              </a:rPr>
              <a:t/>
            </a:r>
            <a:br>
              <a:rPr lang="de-CH" sz="1000" b="1" dirty="0">
                <a:solidFill>
                  <a:srgbClr val="0070C0"/>
                </a:solidFill>
              </a:rPr>
            </a:br>
            <a:r>
              <a:rPr lang="de-CH" sz="1000" b="1" dirty="0">
                <a:solidFill>
                  <a:srgbClr val="0070C0"/>
                </a:solidFill>
              </a:rPr>
              <a:t/>
            </a:r>
            <a:br>
              <a:rPr lang="de-CH" sz="1000" b="1" dirty="0">
                <a:solidFill>
                  <a:srgbClr val="0070C0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d.</a:t>
            </a:r>
            <a:r>
              <a:rPr lang="de-CH" sz="4000" b="1" dirty="0"/>
              <a:t>	Sein </a:t>
            </a:r>
            <a:r>
              <a:rPr lang="de-CH" sz="4000" b="1" dirty="0" smtClean="0"/>
              <a:t>Gegenüber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4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2,7: </a:t>
            </a:r>
            <a:r>
              <a:rPr lang="de-DE" sz="4000" b="1" dirty="0" smtClean="0"/>
              <a:t>Da bildete Gott, der Herr, </a:t>
            </a:r>
            <a:br>
              <a:rPr lang="de-DE" sz="4000" b="1" dirty="0" smtClean="0"/>
            </a:br>
            <a:r>
              <a:rPr lang="de-DE" sz="4000" b="1" dirty="0" smtClean="0"/>
              <a:t>den Menschen, aus Staub vom Erdboden und hauchte in seine Nase Atem des Lebens; so wurde der Mensch eine lebende Seele.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4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nd, Spuren, Fußspuren, Strand, Küste, Zu Fuß, Oz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MENSCH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616321" y="1623424"/>
            <a:ext cx="3744416" cy="122529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LEIB: Bewusstsein für  </a:t>
            </a:r>
            <a:br>
              <a:rPr lang="de-CH" sz="2800" b="1" dirty="0" smtClean="0"/>
            </a:br>
            <a:r>
              <a:rPr lang="de-CH" sz="2800" b="1" dirty="0" smtClean="0"/>
              <a:t> die Umwelt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16321" y="3203860"/>
            <a:ext cx="3744417" cy="122529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SEELE: Bewusstsein für </a:t>
            </a:r>
            <a:br>
              <a:rPr lang="de-CH" sz="2800" b="1" dirty="0" smtClean="0"/>
            </a:br>
            <a:r>
              <a:rPr lang="de-CH" sz="2800" b="1" dirty="0" smtClean="0"/>
              <a:t> sich selbst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16320" y="4802472"/>
            <a:ext cx="3744417" cy="122529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GEIST: Bewusstsein für</a:t>
            </a:r>
            <a:br>
              <a:rPr lang="de-CH" sz="2800" b="1" dirty="0" smtClean="0"/>
            </a:br>
            <a:r>
              <a:rPr lang="de-CH" sz="2800" b="1" dirty="0" smtClean="0"/>
              <a:t> Gott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707904" y="3816506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3707904" y="2292764"/>
            <a:ext cx="576064" cy="5442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3707904" y="4725144"/>
            <a:ext cx="576064" cy="567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lavineria.de/wp-content/uploads/Mens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73955"/>
            <a:ext cx="2829156" cy="28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4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1,26a: </a:t>
            </a:r>
            <a:r>
              <a:rPr lang="de-DE" sz="4000" b="1" dirty="0" smtClean="0"/>
              <a:t>Und Gott sprach: Lasst uns Menschen machen in unserm Bild, uns ähnlich!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1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1,27a: </a:t>
            </a:r>
            <a:r>
              <a:rPr lang="de-DE" sz="4000" b="1" dirty="0" smtClean="0"/>
              <a:t>Und Gott schuf den Menschen nach seinem Bild, nach </a:t>
            </a:r>
            <a:br>
              <a:rPr lang="de-DE" sz="4000" b="1" dirty="0" smtClean="0"/>
            </a:br>
            <a:r>
              <a:rPr lang="de-DE" sz="4000" b="1" dirty="0" smtClean="0"/>
              <a:t>dem Bild Gottes schuf er ihn.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71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reuz, Sonnenuntergang, Demut, Hingabe, 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9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2. Der Mensch, das Geschöpf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a.	Seine Beschaffenheit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C00000"/>
                </a:solidFill>
              </a:rPr>
              <a:t>b.	Seine Verantwortung</a:t>
            </a:r>
            <a:r>
              <a:rPr lang="de-CH" sz="4000" b="1" dirty="0" smtClean="0">
                <a:solidFill>
                  <a:srgbClr val="0070C0"/>
                </a:solidFill>
              </a:rPr>
              <a:t/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1800" b="1" dirty="0" smtClean="0">
                <a:solidFill>
                  <a:srgbClr val="0070C0"/>
                </a:solidFill>
              </a:rPr>
              <a:t/>
            </a:r>
            <a:br>
              <a:rPr lang="de-CH" sz="18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</a:t>
            </a:r>
            <a:r>
              <a:rPr lang="de-CH" sz="4000" b="1" dirty="0"/>
              <a:t>	</a:t>
            </a:r>
            <a:r>
              <a:rPr lang="de-CH" sz="4000" b="1" dirty="0" smtClean="0"/>
              <a:t>Sein Lebensraum</a:t>
            </a:r>
            <a:br>
              <a:rPr lang="de-CH" sz="4000" b="1" dirty="0" smtClean="0"/>
            </a:br>
            <a:r>
              <a:rPr lang="de-CH" sz="1000" b="1" dirty="0">
                <a:solidFill>
                  <a:srgbClr val="0070C0"/>
                </a:solidFill>
              </a:rPr>
              <a:t/>
            </a:r>
            <a:br>
              <a:rPr lang="de-CH" sz="1000" b="1" dirty="0">
                <a:solidFill>
                  <a:srgbClr val="0070C0"/>
                </a:solidFill>
              </a:rPr>
            </a:br>
            <a:r>
              <a:rPr lang="de-CH" sz="1000" b="1" dirty="0">
                <a:solidFill>
                  <a:srgbClr val="0070C0"/>
                </a:solidFill>
              </a:rPr>
              <a:t/>
            </a:r>
            <a:br>
              <a:rPr lang="de-CH" sz="1000" b="1" dirty="0">
                <a:solidFill>
                  <a:srgbClr val="0070C0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d.</a:t>
            </a:r>
            <a:r>
              <a:rPr lang="de-CH" sz="4000" b="1" dirty="0"/>
              <a:t>	Sein </a:t>
            </a:r>
            <a:r>
              <a:rPr lang="de-CH" sz="4000" b="1" dirty="0" smtClean="0"/>
              <a:t>Gegenüber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7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8,7: </a:t>
            </a:r>
            <a:r>
              <a:rPr lang="de-DE" sz="4000" b="1" dirty="0" smtClean="0"/>
              <a:t>Du machst ihn zum Herrscher über die Werke deiner </a:t>
            </a:r>
            <a:r>
              <a:rPr lang="de-DE" sz="4000" b="1" dirty="0"/>
              <a:t>H</a:t>
            </a:r>
            <a:r>
              <a:rPr lang="de-DE" sz="4000" b="1" dirty="0" smtClean="0"/>
              <a:t>ände; alles hast du unter seine Füsse gestellt.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1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lie, Blume, Rot, Blüte, Gelb, Grün, Schön, Eleg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5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AUFGABEN DES MENSCHEN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254" y="2420888"/>
            <a:ext cx="7677170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Fruchtbar sein und sich mehren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67204" y="1527175"/>
            <a:ext cx="766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Vgl. 1Mo 1,28 / 1Mo 2,15</a:t>
            </a:r>
            <a:endParaRPr lang="de-CH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3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AUFGABEN DES MENSCHEN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11255" y="3354677"/>
            <a:ext cx="7677169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Die Erde füllen und sie untertan machen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254" y="2420888"/>
            <a:ext cx="7677170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Fruchtbar sein und sich mehren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67204" y="1527175"/>
            <a:ext cx="766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Vgl. 1Mo 1,28 / 1Mo 2,15</a:t>
            </a:r>
            <a:endParaRPr lang="de-CH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3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AUFGABEN DES MENSCHEN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11255" y="3354677"/>
            <a:ext cx="7677169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Die Erde füllen und sie untertan machen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254" y="2420888"/>
            <a:ext cx="7677170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Fruchtbar sein und sich mehren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94891" y="4278582"/>
            <a:ext cx="7693533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Über die Tiere herrschen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67204" y="1527175"/>
            <a:ext cx="766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Vgl. 1Mo 1,28 / 1Mo 2,15</a:t>
            </a:r>
            <a:endParaRPr lang="de-CH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3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AUFGABEN DES MENSCHEN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11255" y="3354677"/>
            <a:ext cx="7677169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Die Erde füllen und sie untertan machen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254" y="2420888"/>
            <a:ext cx="7677170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Fruchtbar sein und sich mehren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94891" y="4278582"/>
            <a:ext cx="7693533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Über die Tiere herrschen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67204" y="1527175"/>
            <a:ext cx="766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Vgl. 1Mo 1,28 / 1Mo 2,15</a:t>
            </a:r>
            <a:endParaRPr lang="de-CH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21532" y="5229200"/>
            <a:ext cx="7666892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Den Garten bebauen und bewahren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5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etnam, Reis, Reisfeld, Bauer, Landwirtschaft, Re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3" y="692696"/>
            <a:ext cx="91440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41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rbeit, Transport, Schiebkarre, Schubkarre, Karre, M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4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rbsturlaub, Japan, Natur, Ahorn, Rot, Herb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0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2. Der Mensch, das Geschöpf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a.	Seine Beschaffenheit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b.	Seine Verantwortung</a:t>
            </a:r>
            <a:r>
              <a:rPr lang="de-CH" sz="4000" b="1" dirty="0" smtClean="0">
                <a:solidFill>
                  <a:srgbClr val="0070C0"/>
                </a:solidFill>
              </a:rPr>
              <a:t/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1800" b="1" dirty="0" smtClean="0">
                <a:solidFill>
                  <a:srgbClr val="0070C0"/>
                </a:solidFill>
              </a:rPr>
              <a:t/>
            </a:r>
            <a:br>
              <a:rPr lang="de-CH" sz="18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C00000"/>
                </a:solidFill>
              </a:rPr>
              <a:t>c.</a:t>
            </a:r>
            <a:r>
              <a:rPr lang="de-CH" sz="4000" b="1" dirty="0">
                <a:solidFill>
                  <a:srgbClr val="C00000"/>
                </a:solidFill>
              </a:rPr>
              <a:t>	</a:t>
            </a:r>
            <a:r>
              <a:rPr lang="de-CH" sz="4000" b="1" dirty="0" smtClean="0">
                <a:solidFill>
                  <a:srgbClr val="C00000"/>
                </a:solidFill>
              </a:rPr>
              <a:t>Sein Lebensraum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1000" b="1" dirty="0">
                <a:solidFill>
                  <a:srgbClr val="0070C0"/>
                </a:solidFill>
              </a:rPr>
              <a:t/>
            </a:r>
            <a:br>
              <a:rPr lang="de-CH" sz="1000" b="1" dirty="0">
                <a:solidFill>
                  <a:srgbClr val="0070C0"/>
                </a:solidFill>
              </a:rPr>
            </a:br>
            <a:r>
              <a:rPr lang="de-CH" sz="1000" b="1" dirty="0">
                <a:solidFill>
                  <a:srgbClr val="0070C0"/>
                </a:solidFill>
              </a:rPr>
              <a:t/>
            </a:r>
            <a:br>
              <a:rPr lang="de-CH" sz="1000" b="1" dirty="0">
                <a:solidFill>
                  <a:srgbClr val="0070C0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d.</a:t>
            </a:r>
            <a:r>
              <a:rPr lang="de-CH" sz="4000" b="1" dirty="0"/>
              <a:t>	Sein </a:t>
            </a:r>
            <a:r>
              <a:rPr lang="de-CH" sz="4000" b="1" dirty="0" smtClean="0"/>
              <a:t>Gegenüber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66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GARTEN EDEN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921828" y="6424870"/>
            <a:ext cx="746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b="1" dirty="0" smtClean="0"/>
              <a:t>Bild: Lucas Cranach der Ältere (1530)</a:t>
            </a:r>
            <a:endParaRPr lang="de-CH" sz="1200" b="1" dirty="0"/>
          </a:p>
        </p:txBody>
      </p:sp>
      <p:pic>
        <p:nvPicPr>
          <p:cNvPr id="5122" name="Picture 2" descr="http://upload.wikimedia.org/wikipedia/commons/thumb/8/89/Lucas_Cranach_d._%C3%84._002.jpg/800px-Lucas_Cranach_d._%C3%84.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8" y="1124744"/>
            <a:ext cx="737235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6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GARTEN EDEN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921828" y="6424870"/>
            <a:ext cx="746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b="1" dirty="0" smtClean="0"/>
              <a:t>Bild: Lucas Cranach der Ältere (1530)</a:t>
            </a:r>
            <a:endParaRPr lang="de-CH" sz="1200" b="1" dirty="0"/>
          </a:p>
        </p:txBody>
      </p:sp>
      <p:pic>
        <p:nvPicPr>
          <p:cNvPr id="5122" name="Picture 2" descr="http://upload.wikimedia.org/wikipedia/commons/thumb/8/89/Lucas_Cranach_d._%C3%84._002.jpg/800px-Lucas_Cranach_d._%C3%84.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8" y="1124744"/>
            <a:ext cx="737235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505248" y="2224615"/>
            <a:ext cx="6307112" cy="134840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err="1" smtClean="0"/>
              <a:t>Griech</a:t>
            </a:r>
            <a:r>
              <a:rPr lang="de-CH" sz="3200" b="1" dirty="0" smtClean="0"/>
              <a:t>. «</a:t>
            </a:r>
            <a:r>
              <a:rPr lang="de-CH" sz="3200" b="1" dirty="0" err="1" smtClean="0"/>
              <a:t>paradeisos</a:t>
            </a:r>
            <a:r>
              <a:rPr lang="de-CH" sz="3200" b="1" dirty="0" smtClean="0"/>
              <a:t>» =</a:t>
            </a:r>
            <a:br>
              <a:rPr lang="de-CH" sz="3200" b="1" dirty="0" smtClean="0"/>
            </a:br>
            <a:r>
              <a:rPr lang="de-CH" sz="3200" b="1" dirty="0" smtClean="0"/>
              <a:t>«Garten» / «umzäuntes Gebiet» </a:t>
            </a:r>
            <a:endParaRPr lang="de-CH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6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GLIEDERUNG DER KAPITEL 1/2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899592" y="1628800"/>
            <a:ext cx="7416824" cy="128684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000" b="1" dirty="0" smtClean="0"/>
              <a:t>1Mo 1,1: «Am Anfang schuf Gott </a:t>
            </a:r>
            <a:br>
              <a:rPr lang="de-CH" sz="3000" b="1" dirty="0" smtClean="0"/>
            </a:br>
            <a:r>
              <a:rPr lang="de-CH" sz="3000" b="1" dirty="0" smtClean="0"/>
              <a:t>den Himmel und die Erde.»</a:t>
            </a:r>
            <a:endParaRPr lang="de-CH" sz="3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8465" y="3645024"/>
            <a:ext cx="7416824" cy="85595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/>
              <a:t> </a:t>
            </a:r>
            <a:r>
              <a:rPr lang="de-CH" sz="3200" b="1" dirty="0" smtClean="0"/>
              <a:t> </a:t>
            </a:r>
            <a:r>
              <a:rPr lang="de-CH" sz="3000" b="1" dirty="0" smtClean="0"/>
              <a:t>KAP. 1: DIE (GESAMTE) SCHÖPFUNG</a:t>
            </a:r>
            <a:endParaRPr lang="de-CH" sz="3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5165330"/>
            <a:ext cx="7416824" cy="855958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  </a:t>
            </a:r>
            <a:r>
              <a:rPr lang="de-CH" sz="3000" b="1" dirty="0" smtClean="0"/>
              <a:t>KAP. 2: DIE ERSCHAFFUNG DES MENSCHEN</a:t>
            </a:r>
            <a:endParaRPr lang="de-CH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5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GARTEN EDEN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921828" y="6424870"/>
            <a:ext cx="746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b="1" dirty="0" smtClean="0"/>
              <a:t>Bild: Lucas Cranach der Ältere (1530)</a:t>
            </a:r>
            <a:endParaRPr lang="de-CH" sz="1200" b="1" dirty="0"/>
          </a:p>
        </p:txBody>
      </p:sp>
      <p:pic>
        <p:nvPicPr>
          <p:cNvPr id="5122" name="Picture 2" descr="http://upload.wikimedia.org/wikipedia/commons/thumb/8/89/Lucas_Cranach_d._%C3%84._002.jpg/800px-Lucas_Cranach_d._%C3%84.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8" y="1124744"/>
            <a:ext cx="737235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1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ilden Feigen, Gemeinsame Feigen, Ficus Ca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" y="404664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4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nake, Apple, Paradies, Eve, Bibel, Verbotene Fru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1"/>
            <a:ext cx="9144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26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orhängeschloss, Tür, Gesperrt, Geschlossen, Geschütz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36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2. Der Mensch, das Geschöpf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a.	Seine Beschaffenheit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b.	Seine Verantwortung</a:t>
            </a:r>
            <a:r>
              <a:rPr lang="de-CH" sz="4000" b="1" dirty="0" smtClean="0">
                <a:solidFill>
                  <a:srgbClr val="0070C0"/>
                </a:solidFill>
              </a:rPr>
              <a:t/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1800" b="1" dirty="0" smtClean="0">
                <a:solidFill>
                  <a:srgbClr val="0070C0"/>
                </a:solidFill>
              </a:rPr>
              <a:t/>
            </a:r>
            <a:br>
              <a:rPr lang="de-CH" sz="18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</a:t>
            </a:r>
            <a:r>
              <a:rPr lang="de-CH" sz="4000" b="1" dirty="0"/>
              <a:t>	</a:t>
            </a:r>
            <a:r>
              <a:rPr lang="de-CH" sz="4000" b="1" dirty="0" smtClean="0"/>
              <a:t>Sein Lebensraum</a:t>
            </a:r>
            <a:br>
              <a:rPr lang="de-CH" sz="4000" b="1" dirty="0" smtClean="0"/>
            </a:br>
            <a:r>
              <a:rPr lang="de-CH" sz="1000" b="1" dirty="0">
                <a:solidFill>
                  <a:srgbClr val="0070C0"/>
                </a:solidFill>
              </a:rPr>
              <a:t/>
            </a:r>
            <a:br>
              <a:rPr lang="de-CH" sz="1000" b="1" dirty="0">
                <a:solidFill>
                  <a:srgbClr val="0070C0"/>
                </a:solidFill>
              </a:rPr>
            </a:br>
            <a:r>
              <a:rPr lang="de-CH" sz="1000" b="1" dirty="0">
                <a:solidFill>
                  <a:srgbClr val="0070C0"/>
                </a:solidFill>
              </a:rPr>
              <a:t/>
            </a:r>
            <a:br>
              <a:rPr lang="de-CH" sz="1000" b="1" dirty="0">
                <a:solidFill>
                  <a:srgbClr val="0070C0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C00000"/>
                </a:solidFill>
              </a:rPr>
              <a:t>d.</a:t>
            </a:r>
            <a:r>
              <a:rPr lang="de-CH" sz="4000" b="1" dirty="0">
                <a:solidFill>
                  <a:srgbClr val="C00000"/>
                </a:solidFill>
              </a:rPr>
              <a:t>	Sein </a:t>
            </a:r>
            <a:r>
              <a:rPr lang="de-CH" sz="4000" b="1" dirty="0" smtClean="0">
                <a:solidFill>
                  <a:srgbClr val="C00000"/>
                </a:solidFill>
              </a:rPr>
              <a:t>Gegenüber</a:t>
            </a:r>
            <a:r>
              <a:rPr lang="de-CH" sz="1800" b="1" dirty="0" smtClean="0">
                <a:solidFill>
                  <a:srgbClr val="C00000"/>
                </a:solidFill>
              </a:rPr>
              <a:t/>
            </a:r>
            <a:br>
              <a:rPr lang="de-CH" sz="1800" b="1" dirty="0" smtClean="0">
                <a:solidFill>
                  <a:srgbClr val="C00000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1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2,18: </a:t>
            </a:r>
            <a:r>
              <a:rPr lang="de-DE" sz="4000" b="1" dirty="0" smtClean="0"/>
              <a:t>Und Gott, der Herr, sprach: Es ist nicht gut, dass der Mensch allein sei; ich will ihm eine Hilfe machen, die ihm entspricht.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7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ERSCHAFFUNG DER FRAU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11255" y="3695698"/>
            <a:ext cx="292464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</a:t>
            </a:r>
            <a:r>
              <a:rPr lang="de-CH" sz="2800" b="1" dirty="0" err="1" smtClean="0"/>
              <a:t>hebr.</a:t>
            </a:r>
            <a:r>
              <a:rPr lang="de-CH" sz="2800" b="1" dirty="0" smtClean="0"/>
              <a:t> «’</a:t>
            </a:r>
            <a:r>
              <a:rPr lang="de-CH" sz="2800" b="1" dirty="0" err="1" smtClean="0"/>
              <a:t>ischa</a:t>
            </a:r>
            <a:r>
              <a:rPr lang="de-CH" sz="2800" b="1" dirty="0" smtClean="0"/>
              <a:t>»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254" y="2420888"/>
            <a:ext cx="2924642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err="1" smtClean="0"/>
              <a:t>hebr.</a:t>
            </a:r>
            <a:r>
              <a:rPr lang="de-CH" sz="2800" b="1" dirty="0" smtClean="0"/>
              <a:t> «’</a:t>
            </a:r>
            <a:r>
              <a:rPr lang="de-CH" sz="2800" b="1" dirty="0" err="1" smtClean="0"/>
              <a:t>isch</a:t>
            </a:r>
            <a:r>
              <a:rPr lang="de-CH" sz="2800" b="1" dirty="0" smtClean="0"/>
              <a:t>»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11255" y="1470896"/>
            <a:ext cx="766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Vgl. 1Mo. 2,23</a:t>
            </a:r>
            <a:endParaRPr lang="de-CH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405645" y="2420887"/>
            <a:ext cx="2924642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«Mann»</a:t>
            </a:r>
            <a:endParaRPr lang="de-CH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409455" y="3695697"/>
            <a:ext cx="292464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«Frau»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425525" y="4797152"/>
            <a:ext cx="292464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«</a:t>
            </a:r>
            <a:r>
              <a:rPr lang="de-CH" sz="2800" b="1" dirty="0" err="1" smtClean="0"/>
              <a:t>Männin</a:t>
            </a:r>
            <a:r>
              <a:rPr lang="de-CH" sz="2800" b="1" dirty="0" smtClean="0"/>
              <a:t>»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9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MANN UND FRAU</a:t>
            </a:r>
            <a:endParaRPr lang="de-CH" sz="3600" b="1" dirty="0"/>
          </a:p>
        </p:txBody>
      </p:sp>
      <p:pic>
        <p:nvPicPr>
          <p:cNvPr id="10242" name="Picture 2" descr="http://sunny7.at/sites/default/files/images/wer_hat_hier_das_sagen_1_c_fotoandrius-shutterstock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14" y="1484784"/>
            <a:ext cx="48305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onnenuntergang, Ehepaar, Bodensee, Abendstimm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43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1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raut, Bräutigam, Ehe, Hochzeit, Zeremonie, Verheira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35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3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Schöpfung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C00000"/>
                </a:solidFill>
              </a:rPr>
              <a:t>Einleitung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1.	Gott, der Schöpfer</a:t>
            </a:r>
            <a:br>
              <a:rPr lang="de-CH" sz="40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Der Mensch, das Geschöpf</a:t>
            </a:r>
            <a:br>
              <a:rPr lang="de-CH" sz="4000" b="1" dirty="0" smtClean="0"/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Schlusswort</a:t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2,24a: </a:t>
            </a:r>
            <a:r>
              <a:rPr lang="de-DE" sz="4000" b="1" dirty="0" smtClean="0"/>
              <a:t>Darum wird ein Mann seinen Vater und seine Mutter verlassen und seiner Frau anhängen.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10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2,24b: </a:t>
            </a:r>
            <a:r>
              <a:rPr lang="de-DE" sz="4000" b="1" dirty="0" smtClean="0"/>
              <a:t>Sie werden zu einem Fleisch werden.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10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/>
              <a:t>Die Schöpfung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1.	Gott, der Schöpfer</a:t>
            </a:r>
            <a:r>
              <a:rPr lang="de-CH" sz="4000" b="1" dirty="0" smtClean="0">
                <a:solidFill>
                  <a:srgbClr val="C00000"/>
                </a:solidFill>
              </a:rPr>
              <a:t/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1800" b="1" dirty="0" smtClean="0">
                <a:solidFill>
                  <a:srgbClr val="0070C0"/>
                </a:solidFill>
              </a:rPr>
              <a:t/>
            </a:r>
            <a:br>
              <a:rPr lang="de-CH" sz="18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Der Mensch, das Geschöpf</a:t>
            </a:r>
            <a:r>
              <a:rPr lang="de-CH" sz="4000" b="1" dirty="0" smtClean="0">
                <a:solidFill>
                  <a:srgbClr val="C00000"/>
                </a:solidFill>
              </a:rPr>
              <a:t/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>
                <a:solidFill>
                  <a:srgbClr val="C00000"/>
                </a:solidFill>
              </a:rPr>
              <a:t>Schlusswort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4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erste, Getreide, Ähren, Halm, Gerstenfeld, Blu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7" y="390150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2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139,14: </a:t>
            </a:r>
            <a:r>
              <a:rPr lang="de-DE" sz="4000" b="1" dirty="0" smtClean="0"/>
              <a:t>Ich preise dich darüber, </a:t>
            </a:r>
            <a:br>
              <a:rPr lang="de-DE" sz="4000" b="1" dirty="0" smtClean="0"/>
            </a:br>
            <a:r>
              <a:rPr lang="de-DE" sz="4000" b="1" dirty="0" smtClean="0"/>
              <a:t>dass ich auf eine erstaunliche, </a:t>
            </a:r>
            <a:r>
              <a:rPr lang="de-DE" sz="4000" b="1" dirty="0" err="1" smtClean="0"/>
              <a:t>ausge</a:t>
            </a:r>
            <a:r>
              <a:rPr lang="de-DE" sz="4000" b="1" dirty="0" smtClean="0"/>
              <a:t>-zeichnete Weise gemacht bin. Wunderbar sind deine Werke, und meine Seele erkennt es sehr wohl.</a:t>
            </a:r>
            <a:endParaRPr lang="de-CH" sz="4000" b="1" dirty="0"/>
          </a:p>
        </p:txBody>
      </p:sp>
      <p:pic>
        <p:nvPicPr>
          <p:cNvPr id="4" name="Grafik 3" descr="D:\16 Trees, Plants, and Flowers\01 Fruit Trees\Almond\Almond blossom with bee near Aijalon, tb0125038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32365"/>
          <a:stretch/>
        </p:blipFill>
        <p:spPr bwMode="auto">
          <a:xfrm>
            <a:off x="460569" y="4094865"/>
            <a:ext cx="8121410" cy="2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8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Schöpfung</a:t>
            </a:r>
          </a:p>
          <a:p>
            <a:pPr algn="ctr"/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(Bibelkurs, Teil 02/24)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6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/>
              <a:t>Die Schöpfung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C00000"/>
                </a:solidFill>
              </a:rPr>
              <a:t>1.	Gott, der Schöpfer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1800" b="1" dirty="0" smtClean="0">
                <a:solidFill>
                  <a:srgbClr val="0070C0"/>
                </a:solidFill>
              </a:rPr>
              <a:t/>
            </a:r>
            <a:br>
              <a:rPr lang="de-CH" sz="18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Der Mensch, das Geschöpf</a:t>
            </a:r>
            <a:br>
              <a:rPr lang="de-CH" sz="4000" b="1" dirty="0" smtClean="0"/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Schlusswort</a:t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5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1. Gott, der Schöpfer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C00000"/>
                </a:solidFill>
              </a:rPr>
              <a:t>a.	Wer ist Gott?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b.	Wie schafft Gott?</a:t>
            </a:r>
            <a:r>
              <a:rPr lang="de-CH" sz="4000" b="1" dirty="0" smtClean="0">
                <a:solidFill>
                  <a:srgbClr val="0070C0"/>
                </a:solidFill>
              </a:rPr>
              <a:t/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1800" b="1" dirty="0" smtClean="0">
                <a:solidFill>
                  <a:srgbClr val="0070C0"/>
                </a:solidFill>
              </a:rPr>
              <a:t/>
            </a:r>
            <a:br>
              <a:rPr lang="de-CH" sz="18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</a:t>
            </a:r>
            <a:r>
              <a:rPr lang="de-CH" sz="4000" b="1" dirty="0"/>
              <a:t>	</a:t>
            </a:r>
            <a:r>
              <a:rPr lang="de-CH" sz="4000" b="1" dirty="0" smtClean="0"/>
              <a:t>Was schafft Gott?</a:t>
            </a:r>
            <a:br>
              <a:rPr lang="de-CH" sz="4000" b="1" dirty="0" smtClean="0"/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0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Bildschirmpräsentation (4:3)</PresentationFormat>
  <Paragraphs>132</Paragraphs>
  <Slides>75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75</vt:i4>
      </vt:variant>
    </vt:vector>
  </HeadingPairs>
  <TitlesOfParts>
    <vt:vector size="76" baseType="lpstr">
      <vt:lpstr>Larissa</vt:lpstr>
      <vt:lpstr>PowerPoint-Präsentation</vt:lpstr>
      <vt:lpstr>Die Schöpfung     Einleitung     1. Gott, der Schöpfer     2. Der Mensch, das Geschöpf     Schlusswort </vt:lpstr>
      <vt:lpstr>PowerPoint-Präsentation</vt:lpstr>
      <vt:lpstr>PowerPoint-Präsentation</vt:lpstr>
      <vt:lpstr>PowerPoint-Präsentation</vt:lpstr>
      <vt:lpstr>PowerPoint-Präsentation</vt:lpstr>
      <vt:lpstr>Die Schöpfung     Einleitung     1. Gott, der Schöpfer     2. Der Mensch, das Geschöpf     Schlusswort </vt:lpstr>
      <vt:lpstr>Die Schöpfung     Einleitung     1. Gott, der Schöpfer     2. Der Mensch, das Geschöpf     Schlusswort </vt:lpstr>
      <vt:lpstr>1. Gott, der Schöpfer     a. Wer ist Gott?     b. Wie schafft Gott?     c. Was schafft Gott?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Gott, der Schöpfer     a. Wer ist Gott?     b. Wie schafft Gott?     c. Was schafft Gott?      </vt:lpstr>
      <vt:lpstr>PowerPoint-Präsentation</vt:lpstr>
      <vt:lpstr>PowerPoint-Präsentation</vt:lpstr>
      <vt:lpstr>PowerPoint-Präsentation</vt:lpstr>
      <vt:lpstr>PowerPoint-Präsentation</vt:lpstr>
      <vt:lpstr>1. Gott, der Schöpfer     a. Wer ist Gott?     b. Wie schafft Gott?     c. Was schafft Gott?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Schöpfung     Einleitung     1. Gott, der Schöpfer     2. Der Mensch, das Geschöpf     Schlusswort </vt:lpstr>
      <vt:lpstr>2. Der Mensch, das Geschöpf     a. Seine Beschaffenheit     b. Seine Verantwortung     c. Sein Lebensraum      d. Sein Gegenüber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Der Mensch, das Geschöpf     a. Seine Beschaffenheit     b. Seine Verantwortung     c. Sein Lebensraum      d. Sein Gegenüber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Der Mensch, das Geschöpf     a. Seine Beschaffenheit     b. Seine Verantwortung     c. Sein Lebensraum      d. Sein Gegenüber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Der Mensch, das Geschöpf     a. Seine Beschaffenheit     b. Seine Verantwortung     c. Sein Lebensraum      d. Sein Gegenüber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Schöpfung     Einleitung     1. Gott, der Schöpfer     2. Der Mensch, das Geschöpf     Schlusswort 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176</cp:revision>
  <dcterms:created xsi:type="dcterms:W3CDTF">2012-03-09T15:08:16Z</dcterms:created>
  <dcterms:modified xsi:type="dcterms:W3CDTF">2016-07-06T12:37:21Z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2EE4F7B8-7898-4DC9-997E-A23E88EC8B7F</vt:lpwstr>
  </property>
  <property fmtid="{D5CDD505-2E9C-101B-9397-08002B2CF9AE}" pid="3" name="ArticulatePath">
    <vt:lpwstr>BIBELKURS TEIL 02</vt:lpwstr>
  </property>
</Properties>
</file>