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1603" r:id="rId2"/>
    <p:sldId id="1267" r:id="rId3"/>
    <p:sldId id="1527" r:id="rId4"/>
    <p:sldId id="1528" r:id="rId5"/>
    <p:sldId id="1529" r:id="rId6"/>
    <p:sldId id="1437" r:id="rId7"/>
    <p:sldId id="1543" r:id="rId8"/>
    <p:sldId id="1531" r:id="rId9"/>
    <p:sldId id="1532" r:id="rId10"/>
    <p:sldId id="1534" r:id="rId11"/>
    <p:sldId id="1533" r:id="rId12"/>
    <p:sldId id="1535" r:id="rId13"/>
    <p:sldId id="1537" r:id="rId14"/>
    <p:sldId id="1538" r:id="rId15"/>
    <p:sldId id="1539" r:id="rId16"/>
    <p:sldId id="1540" r:id="rId17"/>
    <p:sldId id="1541" r:id="rId18"/>
    <p:sldId id="1542" r:id="rId19"/>
    <p:sldId id="1544" r:id="rId20"/>
    <p:sldId id="1545" r:id="rId21"/>
    <p:sldId id="1546" r:id="rId22"/>
    <p:sldId id="1547" r:id="rId23"/>
    <p:sldId id="1548" r:id="rId24"/>
    <p:sldId id="1549" r:id="rId25"/>
    <p:sldId id="1550" r:id="rId26"/>
    <p:sldId id="1599" r:id="rId27"/>
    <p:sldId id="1551" r:id="rId28"/>
    <p:sldId id="1554" r:id="rId29"/>
    <p:sldId id="1555" r:id="rId30"/>
    <p:sldId id="1553" r:id="rId31"/>
    <p:sldId id="1556" r:id="rId32"/>
    <p:sldId id="1557" r:id="rId33"/>
    <p:sldId id="1558" r:id="rId34"/>
    <p:sldId id="1559" r:id="rId35"/>
    <p:sldId id="1560" r:id="rId36"/>
    <p:sldId id="1561" r:id="rId37"/>
    <p:sldId id="1562" r:id="rId38"/>
    <p:sldId id="1563" r:id="rId39"/>
    <p:sldId id="1565" r:id="rId40"/>
    <p:sldId id="1567" r:id="rId41"/>
    <p:sldId id="1566" r:id="rId42"/>
    <p:sldId id="1568" r:id="rId43"/>
    <p:sldId id="1569" r:id="rId44"/>
    <p:sldId id="1571" r:id="rId45"/>
    <p:sldId id="1572" r:id="rId46"/>
    <p:sldId id="1573" r:id="rId47"/>
    <p:sldId id="1574" r:id="rId48"/>
    <p:sldId id="1580" r:id="rId49"/>
    <p:sldId id="1575" r:id="rId50"/>
    <p:sldId id="1600" r:id="rId51"/>
    <p:sldId id="1578" r:id="rId52"/>
    <p:sldId id="1577" r:id="rId53"/>
    <p:sldId id="1579" r:id="rId54"/>
    <p:sldId id="1601" r:id="rId55"/>
    <p:sldId id="1581" r:id="rId56"/>
    <p:sldId id="1582" r:id="rId57"/>
    <p:sldId id="1576" r:id="rId58"/>
    <p:sldId id="1587" r:id="rId59"/>
    <p:sldId id="1584" r:id="rId60"/>
    <p:sldId id="1586" r:id="rId61"/>
    <p:sldId id="1588" r:id="rId62"/>
    <p:sldId id="1589" r:id="rId63"/>
    <p:sldId id="1583" r:id="rId64"/>
    <p:sldId id="1591" r:id="rId65"/>
    <p:sldId id="1595" r:id="rId66"/>
    <p:sldId id="1590" r:id="rId67"/>
    <p:sldId id="1592" r:id="rId68"/>
    <p:sldId id="1593" r:id="rId69"/>
    <p:sldId id="1594" r:id="rId70"/>
    <p:sldId id="1596" r:id="rId71"/>
    <p:sldId id="1597" r:id="rId72"/>
    <p:sldId id="1602" r:id="rId73"/>
  </p:sldIdLst>
  <p:sldSz cx="9144000" cy="6858000" type="screen4x3"/>
  <p:notesSz cx="6858000" cy="9144000"/>
  <p:custDataLst>
    <p:tags r:id="rId75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9E64"/>
    <a:srgbClr val="D4732A"/>
    <a:srgbClr val="9983B3"/>
    <a:srgbClr val="FAC090"/>
    <a:srgbClr val="FFDF79"/>
    <a:srgbClr val="F1CFB5"/>
    <a:srgbClr val="8166A2"/>
    <a:srgbClr val="679776"/>
    <a:srgbClr val="E3C36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7" autoAdjust="0"/>
    <p:restoredTop sz="96625" autoAdjust="0"/>
  </p:normalViewPr>
  <p:slideViewPr>
    <p:cSldViewPr>
      <p:cViewPr>
        <p:scale>
          <a:sx n="66" d="100"/>
          <a:sy n="66" d="100"/>
        </p:scale>
        <p:origin x="-1422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1536D-805F-47C1-9BEF-146DAAF530B2}" type="datetimeFigureOut">
              <a:rPr lang="de-CH" smtClean="0"/>
              <a:t>22.06.2015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F2070-640A-4AA7-BA6A-F44ABBD2395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2970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22.06.2015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9444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22.06.2015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7895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22.06.2015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9440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22.06.2015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2799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22.06.2015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5313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22.06.2015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3356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22.06.2015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36840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22.06.2015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5228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22.06.2015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62081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22.06.2015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860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FF733-3633-4AA1-8CB5-DFD81F281CB4}" type="datetimeFigureOut">
              <a:rPr lang="de-CH" smtClean="0"/>
              <a:t>22.06.2015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1630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FF733-3633-4AA1-8CB5-DFD81F281CB4}" type="datetimeFigureOut">
              <a:rPr lang="de-CH" smtClean="0"/>
              <a:t>22.06.2015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36C1B-9500-432E-A019-BBBB3377A08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078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Relationship Id="rId4" Type="http://schemas.openxmlformats.org/officeDocument/2006/relationships/image" Target="../media/image2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2522634"/>
            <a:ext cx="7920880" cy="1812731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</p:spPr>
        <p:txBody>
          <a:bodyPr wrap="square" tIns="288000" bIns="288000" rtlCol="0">
            <a:spAutoFit/>
          </a:bodyPr>
          <a:lstStyle/>
          <a:p>
            <a:pPr algn="ctr"/>
            <a:r>
              <a:rPr lang="de-CH" sz="4400" b="1" dirty="0" smtClean="0"/>
              <a:t>Das geteilte Königreich</a:t>
            </a:r>
          </a:p>
          <a:p>
            <a:pPr algn="ctr"/>
            <a:r>
              <a:rPr lang="de-CH" sz="3600" b="1" dirty="0" smtClean="0">
                <a:solidFill>
                  <a:srgbClr val="A89E64"/>
                </a:solidFill>
              </a:rPr>
              <a:t>(Bibelkurs, Teil 12/24)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573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214">
        <p:fade/>
      </p:transition>
    </mc:Choice>
    <mc:Fallback xmlns="">
      <p:transition spd="med" advTm="12214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KÖNIG SALOMO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3528" y="62280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Die Königin von Saba bewundert seine Weisheit, Bild von Giovanni </a:t>
            </a:r>
            <a:r>
              <a:rPr lang="de-CH" b="1" dirty="0" err="1" smtClean="0"/>
              <a:t>Demin</a:t>
            </a:r>
            <a:r>
              <a:rPr lang="de-CH" b="1" dirty="0" smtClean="0"/>
              <a:t> (1789-1859)</a:t>
            </a:r>
            <a:endParaRPr lang="de-CH" b="1" dirty="0"/>
          </a:p>
        </p:txBody>
      </p:sp>
      <p:pic>
        <p:nvPicPr>
          <p:cNvPr id="10242" name="Picture 2" descr="https://upload.wikimedia.org/wikipedia/commons/thumb/c/c5/Sheba_demin.jpg/800px-Sheba_dem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37" y="1229647"/>
            <a:ext cx="6694934" cy="487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442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499992" y="310548"/>
            <a:ext cx="4243964" cy="182230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ACHIJA VON SILO PROPHEZEIT</a:t>
            </a:r>
            <a:br>
              <a:rPr lang="de-CH" sz="3600" b="1" dirty="0" smtClean="0"/>
            </a:br>
            <a:r>
              <a:rPr lang="de-CH" sz="3600" b="1" dirty="0" smtClean="0"/>
              <a:t>JEROBEAM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355977" y="6237312"/>
            <a:ext cx="407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Gerard Hoet (1728)</a:t>
            </a:r>
            <a:endParaRPr lang="de-CH" b="1" dirty="0"/>
          </a:p>
        </p:txBody>
      </p:sp>
      <p:pic>
        <p:nvPicPr>
          <p:cNvPr id="2" name="Picture 2" descr="https://upload.wikimedia.org/wikipedia/commons/thumb/7/76/Ahijahs_and_Jeroboam.jpg/320px-Ahijahs_and_Jerobo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2763"/>
            <a:ext cx="3672408" cy="619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965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KÖNIG REHABEAM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59532" y="5877272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Fragment der Wandmalerei im Saal des Grossen Rates im Rathaus Basel</a:t>
            </a:r>
            <a:br>
              <a:rPr lang="de-CH" b="1" dirty="0" smtClean="0"/>
            </a:br>
            <a:r>
              <a:rPr lang="de-CH" b="1" dirty="0" smtClean="0"/>
              <a:t>Hans Holbein der Jünger (1530)</a:t>
            </a:r>
            <a:endParaRPr lang="de-CH" b="1" dirty="0"/>
          </a:p>
        </p:txBody>
      </p:sp>
      <p:pic>
        <p:nvPicPr>
          <p:cNvPr id="6146" name="Picture 2" descr="Rehoboam. Fragment of Wall Painting from Basel Town Hall Council Chamber, by Hans Holbein the Younger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688" y="1339356"/>
            <a:ext cx="6460629" cy="43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292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A89E64"/>
                </a:solidFill>
              </a:rPr>
              <a:t>1Kön 12,11a: </a:t>
            </a:r>
            <a:r>
              <a:rPr lang="de-CH" sz="4000" b="1" dirty="0" smtClean="0"/>
              <a:t>Und nun, wenn mein Vater ein schweres Joch auf euch gelegt hat, so will ich euer Joch noch schwerer machen.</a:t>
            </a:r>
            <a:endParaRPr lang="de-CH" sz="4000" b="1" dirty="0"/>
          </a:p>
        </p:txBody>
      </p:sp>
      <p:pic>
        <p:nvPicPr>
          <p:cNvPr id="2" name="Picture 2" descr="D:\02 Samaria and the Center\Bethel-Ai\Et-Tell Early Bronze temple interior, tb0713044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4" b="35085"/>
          <a:stretch/>
        </p:blipFill>
        <p:spPr bwMode="auto">
          <a:xfrm>
            <a:off x="439078" y="4048606"/>
            <a:ext cx="8250336" cy="239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883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A89E64"/>
                </a:solidFill>
              </a:rPr>
              <a:t>1Kön 12,11b: </a:t>
            </a:r>
            <a:r>
              <a:rPr lang="de-CH" sz="4000" b="1" dirty="0" smtClean="0"/>
              <a:t>Hat mein Vater euch </a:t>
            </a:r>
            <a:br>
              <a:rPr lang="de-CH" sz="4000" b="1" dirty="0" smtClean="0"/>
            </a:br>
            <a:r>
              <a:rPr lang="de-CH" sz="4000" b="1" dirty="0" smtClean="0"/>
              <a:t>mit Geisseln gezüchtigt, so will ich euch mit Skorpionen züchtigen!</a:t>
            </a:r>
            <a:endParaRPr lang="de-CH" sz="4000" b="1" dirty="0"/>
          </a:p>
        </p:txBody>
      </p:sp>
      <p:pic>
        <p:nvPicPr>
          <p:cNvPr id="2" name="Picture 2" descr="D:\02 Samaria and the Center\Bethel-Ai\Et-Tell Early Bronze temple interior, tb0713044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4" b="35085"/>
          <a:stretch/>
        </p:blipFill>
        <p:spPr bwMode="auto">
          <a:xfrm>
            <a:off x="439078" y="4048606"/>
            <a:ext cx="8250336" cy="239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499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REHABEAMS VERFRORENHEIT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59532" y="5904854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Fragment der Wandmalerei im Saal des Grossen Rates im Rathaus Basel</a:t>
            </a:r>
            <a:br>
              <a:rPr lang="de-CH" b="1" dirty="0" smtClean="0"/>
            </a:br>
            <a:r>
              <a:rPr lang="de-CH" b="1" dirty="0" smtClean="0"/>
              <a:t>Hans Holbein der Jünger (1530)</a:t>
            </a:r>
            <a:endParaRPr lang="de-CH" b="1" dirty="0"/>
          </a:p>
        </p:txBody>
      </p:sp>
      <p:pic>
        <p:nvPicPr>
          <p:cNvPr id="7170" name="Picture 2" descr="Rehoboam's Insolence, by Hans Holbein the Young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33" y="1211266"/>
            <a:ext cx="7948141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67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724128" y="310548"/>
            <a:ext cx="3019828" cy="124624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GETEILTE KÖNIGREICH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607021" y="6023029"/>
            <a:ext cx="270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Karte: Malus </a:t>
            </a:r>
            <a:r>
              <a:rPr lang="de-CH" b="1" dirty="0" err="1" smtClean="0"/>
              <a:t>Catulus</a:t>
            </a:r>
            <a:r>
              <a:rPr lang="de-CH" b="1" dirty="0" smtClean="0"/>
              <a:t>,</a:t>
            </a:r>
            <a:br>
              <a:rPr lang="de-CH" b="1" dirty="0" smtClean="0"/>
            </a:br>
            <a:r>
              <a:rPr lang="de-CH" b="1" dirty="0" smtClean="0"/>
              <a:t>CC-BY-SA 3.0</a:t>
            </a:r>
            <a:endParaRPr lang="de-CH" b="1" dirty="0"/>
          </a:p>
        </p:txBody>
      </p:sp>
      <p:pic>
        <p:nvPicPr>
          <p:cNvPr id="8194" name="Picture 2" descr="https://upload.wikimedia.org/wikipedia/commons/thumb/b/bd/Kingdoms_of_Israel_and_Judah_map_830.svg/640px-Kingdoms_of_Israel_and_Judah_map_830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0548"/>
            <a:ext cx="5111436" cy="627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99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 fontScale="90000"/>
          </a:bodyPr>
          <a:lstStyle/>
          <a:p>
            <a:pPr algn="l"/>
            <a:r>
              <a:rPr lang="de-CH" b="1" dirty="0" smtClean="0"/>
              <a:t>Das geteilte Königreich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4000" b="1" dirty="0" smtClean="0"/>
              <a:t>  </a:t>
            </a:r>
            <a:r>
              <a:rPr lang="de-CH" sz="4000" b="1" dirty="0" smtClean="0">
                <a:solidFill>
                  <a:srgbClr val="A89E64"/>
                </a:solidFill>
              </a:rPr>
              <a:t> </a:t>
            </a:r>
            <a:r>
              <a:rPr lang="de-CH" sz="4000" b="1" dirty="0" smtClean="0"/>
              <a:t>Einleitung</a:t>
            </a:r>
            <a:br>
              <a:rPr lang="de-CH" sz="4000" b="1" dirty="0" smtClean="0"/>
            </a:br>
            <a:r>
              <a:rPr lang="de-CH" sz="1400" b="1" dirty="0"/>
              <a:t/>
            </a:r>
            <a:br>
              <a:rPr lang="de-CH" sz="1400" b="1" dirty="0"/>
            </a:br>
            <a:r>
              <a:rPr lang="de-CH" sz="4000" b="1" dirty="0" smtClean="0"/>
              <a:t>   1. Die Reichsteilung</a:t>
            </a:r>
            <a:br>
              <a:rPr lang="de-CH" sz="4000" b="1" dirty="0" smtClean="0"/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>
                <a:solidFill>
                  <a:srgbClr val="A89E64"/>
                </a:solidFill>
              </a:rPr>
              <a:t>2</a:t>
            </a:r>
            <a:r>
              <a:rPr lang="de-CH" sz="4000" b="1" dirty="0" smtClean="0">
                <a:solidFill>
                  <a:srgbClr val="A89E64"/>
                </a:solidFill>
              </a:rPr>
              <a:t>. Die Geschichtsbücher des AT</a:t>
            </a:r>
            <a:br>
              <a:rPr lang="de-CH" sz="4000" b="1" dirty="0" smtClean="0">
                <a:solidFill>
                  <a:srgbClr val="A89E64"/>
                </a:solidFill>
              </a:rPr>
            </a:br>
            <a:r>
              <a:rPr lang="de-CH" sz="800" b="1" dirty="0">
                <a:solidFill>
                  <a:srgbClr val="A89E64"/>
                </a:solidFill>
              </a:rPr>
              <a:t/>
            </a:r>
            <a:br>
              <a:rPr lang="de-CH" sz="800" b="1" dirty="0">
                <a:solidFill>
                  <a:srgbClr val="A89E64"/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3. Das Nordreich Israel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4. Das Südreich </a:t>
            </a:r>
            <a:r>
              <a:rPr lang="de-CH" sz="4000" b="1" dirty="0" err="1" smtClean="0"/>
              <a:t>Juda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Schlusswort</a:t>
            </a:r>
            <a:endParaRPr lang="de-CH" sz="40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458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332656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«BIBLIOTHECA DIVINA»</a:t>
            </a:r>
            <a:endParaRPr lang="de-CH" sz="36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099429"/>
            <a:ext cx="5040560" cy="535390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999457" y="6443425"/>
            <a:ext cx="32170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1200" dirty="0" smtClean="0"/>
              <a:t>Bild aus: DOWLEY, Der grosse Bibelführer, S. 6.</a:t>
            </a:r>
            <a:endParaRPr lang="de-CH" sz="1200" dirty="0"/>
          </a:p>
        </p:txBody>
      </p:sp>
      <p:sp>
        <p:nvSpPr>
          <p:cNvPr id="2" name="Ellipse 1"/>
          <p:cNvSpPr/>
          <p:nvPr/>
        </p:nvSpPr>
        <p:spPr>
          <a:xfrm>
            <a:off x="4788024" y="1412776"/>
            <a:ext cx="1008113" cy="1296144"/>
          </a:xfrm>
          <a:prstGeom prst="ellipse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786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BÜCHER DER «KÖNIGE»</a:t>
            </a:r>
          </a:p>
          <a:p>
            <a:endParaRPr lang="de-CH" sz="3600" b="1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042186"/>
              </p:ext>
            </p:extLst>
          </p:nvPr>
        </p:nvGraphicFramePr>
        <p:xfrm>
          <a:off x="415818" y="1484784"/>
          <a:ext cx="8404654" cy="48965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022"/>
                <a:gridCol w="5688632"/>
              </a:tblGrid>
              <a:tr h="806987">
                <a:tc>
                  <a:txBody>
                    <a:bodyPr/>
                    <a:lstStyle/>
                    <a:p>
                      <a:pPr algn="l"/>
                      <a:r>
                        <a:rPr lang="de-CH" sz="3600" dirty="0" smtClean="0">
                          <a:solidFill>
                            <a:srgbClr val="002060"/>
                          </a:solidFill>
                        </a:rPr>
                        <a:t> Kapitel</a:t>
                      </a:r>
                      <a:endParaRPr lang="de-CH" sz="3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3600" dirty="0" smtClean="0">
                          <a:solidFill>
                            <a:srgbClr val="002060"/>
                          </a:solidFill>
                        </a:rPr>
                        <a:t>Inhalt</a:t>
                      </a:r>
                      <a:endParaRPr lang="de-CH" sz="3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1363186">
                <a:tc>
                  <a:txBody>
                    <a:bodyPr/>
                    <a:lstStyle/>
                    <a:p>
                      <a:pPr algn="ctr"/>
                      <a:r>
                        <a:rPr lang="de-CH" sz="3200" b="1" dirty="0" smtClean="0"/>
                        <a:t> 1Kön</a:t>
                      </a:r>
                      <a:r>
                        <a:rPr lang="de-CH" sz="3200" b="1" baseline="0" dirty="0" smtClean="0"/>
                        <a:t> 1 - 11</a:t>
                      </a:r>
                      <a:endParaRPr lang="de-CH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Salomos Herrschaft</a:t>
                      </a:r>
                      <a:endParaRPr lang="de-CH" sz="3200" b="1" dirty="0"/>
                    </a:p>
                  </a:txBody>
                  <a:tcPr anchor="ctr"/>
                </a:tc>
              </a:tr>
              <a:tr h="1363186">
                <a:tc>
                  <a:txBody>
                    <a:bodyPr/>
                    <a:lstStyle/>
                    <a:p>
                      <a:pPr algn="ctr"/>
                      <a:r>
                        <a:rPr lang="de-CH" sz="3200" b="1" dirty="0" smtClean="0"/>
                        <a:t> 1Kön 12 bis </a:t>
                      </a:r>
                      <a:br>
                        <a:rPr lang="de-CH" sz="3200" b="1" dirty="0" smtClean="0"/>
                      </a:br>
                      <a:r>
                        <a:rPr lang="de-CH" sz="3200" b="1" dirty="0" smtClean="0"/>
                        <a:t> 2Kön 17</a:t>
                      </a:r>
                      <a:endParaRPr lang="de-CH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Die Geschichte des geteilten </a:t>
                      </a:r>
                      <a:br>
                        <a:rPr lang="de-DE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de-DE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Königreichs</a:t>
                      </a:r>
                      <a:endParaRPr lang="de-CH" sz="3200" b="1" dirty="0"/>
                    </a:p>
                  </a:txBody>
                  <a:tcPr anchor="ctr"/>
                </a:tc>
              </a:tr>
              <a:tr h="1363186">
                <a:tc>
                  <a:txBody>
                    <a:bodyPr/>
                    <a:lstStyle/>
                    <a:p>
                      <a:pPr algn="ctr"/>
                      <a:r>
                        <a:rPr lang="de-CH" sz="3200" b="1" dirty="0" smtClean="0"/>
                        <a:t> 2Kön 18 - 25</a:t>
                      </a:r>
                      <a:endParaRPr lang="de-CH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3200" b="1" dirty="0" smtClean="0"/>
                        <a:t> Das Südreich </a:t>
                      </a:r>
                      <a:r>
                        <a:rPr lang="de-CH" sz="3200" b="1" dirty="0" err="1" smtClean="0"/>
                        <a:t>Juda</a:t>
                      </a:r>
                      <a:endParaRPr lang="de-CH" sz="3200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13135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A89E64"/>
                </a:solidFill>
              </a:rPr>
              <a:t>2Kön 17,15a: </a:t>
            </a:r>
            <a:r>
              <a:rPr lang="de-CH" sz="4000" b="1" dirty="0" smtClean="0"/>
              <a:t>Sie </a:t>
            </a:r>
            <a:r>
              <a:rPr lang="de-CH" sz="4000" b="1" smtClean="0"/>
              <a:t>verachteten </a:t>
            </a:r>
            <a:r>
              <a:rPr lang="de-CH" sz="4000" b="1" smtClean="0"/>
              <a:t>seine 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4000" b="1" dirty="0" smtClean="0"/>
              <a:t>[= Gottes] Satzungen und seinen Bund, den er mit ihren Vätern geschlossen hatte, und seine Zeugnisse, die er ihnen bezeugt hatte, …</a:t>
            </a:r>
            <a:endParaRPr lang="de-CH" sz="4000" b="1" dirty="0"/>
          </a:p>
        </p:txBody>
      </p:sp>
      <p:pic>
        <p:nvPicPr>
          <p:cNvPr id="2" name="Picture 2" descr="D:\02 Samaria and the Center\Bethel-Ai\Et-Tell Early Bronze temple interior, tb0713044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4" b="35085"/>
          <a:stretch/>
        </p:blipFill>
        <p:spPr bwMode="auto">
          <a:xfrm>
            <a:off x="439078" y="4048606"/>
            <a:ext cx="8250336" cy="239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504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436097" y="382556"/>
            <a:ext cx="3307860" cy="175030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ILLUSTRATION DES </a:t>
            </a:r>
            <a:br>
              <a:rPr lang="de-CH" sz="3600" b="1" dirty="0" smtClean="0"/>
            </a:br>
            <a:r>
              <a:rPr lang="de-CH" sz="3600" b="1" dirty="0" smtClean="0"/>
              <a:t>KÖNIGBUCHES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436097" y="6023029"/>
            <a:ext cx="288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Codex aus dem 4./5. Jh.</a:t>
            </a:r>
            <a:endParaRPr lang="de-CH" b="1" dirty="0"/>
          </a:p>
        </p:txBody>
      </p:sp>
      <p:pic>
        <p:nvPicPr>
          <p:cNvPr id="12290" name="Picture 2" descr="https://upload.wikimedia.org/wikipedia/commons/d/d4/QuedlinburgItalaIllus1KingsChap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17690"/>
            <a:ext cx="4828517" cy="603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471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572000" y="382556"/>
            <a:ext cx="4171957" cy="11742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ESRA </a:t>
            </a:r>
            <a:br>
              <a:rPr lang="de-CH" sz="3600" b="1" dirty="0" smtClean="0"/>
            </a:br>
            <a:r>
              <a:rPr lang="de-CH" sz="3600" b="1" dirty="0" smtClean="0"/>
              <a:t>BEIM SCHREIBEN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427984" y="623731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Codex </a:t>
            </a:r>
            <a:r>
              <a:rPr lang="de-CH" b="1" dirty="0" err="1" smtClean="0"/>
              <a:t>Amiatinus</a:t>
            </a:r>
            <a:r>
              <a:rPr lang="de-CH" b="1" dirty="0" smtClean="0"/>
              <a:t> (692 n. Chr.)</a:t>
            </a:r>
            <a:endParaRPr lang="de-CH" b="1" dirty="0"/>
          </a:p>
        </p:txBody>
      </p:sp>
      <p:pic>
        <p:nvPicPr>
          <p:cNvPr id="7" name="Picture 6" descr="https://upload.wikimedia.org/wikipedia/commons/0/00/Ezra_Codex_Amiantin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0" y="383502"/>
            <a:ext cx="3816424" cy="612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338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BÜCHER «CHRONIK»</a:t>
            </a:r>
          </a:p>
          <a:p>
            <a:endParaRPr lang="de-CH" sz="3600" b="1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34619"/>
              </p:ext>
            </p:extLst>
          </p:nvPr>
        </p:nvGraphicFramePr>
        <p:xfrm>
          <a:off x="415818" y="1484784"/>
          <a:ext cx="8404654" cy="4691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022"/>
                <a:gridCol w="5688632"/>
              </a:tblGrid>
              <a:tr h="806987">
                <a:tc>
                  <a:txBody>
                    <a:bodyPr/>
                    <a:lstStyle/>
                    <a:p>
                      <a:pPr algn="l"/>
                      <a:r>
                        <a:rPr lang="de-CH" sz="3600" dirty="0" smtClean="0">
                          <a:solidFill>
                            <a:srgbClr val="002060"/>
                          </a:solidFill>
                        </a:rPr>
                        <a:t> Kapitel</a:t>
                      </a:r>
                      <a:endParaRPr lang="de-CH" sz="3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3600" dirty="0" smtClean="0">
                          <a:solidFill>
                            <a:srgbClr val="002060"/>
                          </a:solidFill>
                        </a:rPr>
                        <a:t> Inhalt</a:t>
                      </a:r>
                      <a:endParaRPr lang="de-CH" sz="3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971153">
                <a:tc>
                  <a:txBody>
                    <a:bodyPr/>
                    <a:lstStyle/>
                    <a:p>
                      <a:pPr algn="ctr"/>
                      <a:r>
                        <a:rPr lang="de-CH" sz="3200" b="1" dirty="0" smtClean="0"/>
                        <a:t>1</a:t>
                      </a:r>
                      <a:r>
                        <a:rPr lang="de-CH" sz="3200" b="1" baseline="0" dirty="0" smtClean="0"/>
                        <a:t>Chr 1 - 9</a:t>
                      </a:r>
                      <a:endParaRPr lang="de-CH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3200" b="1" dirty="0" smtClean="0"/>
                        <a:t> Geschlechtsregister</a:t>
                      </a:r>
                      <a:endParaRPr lang="de-CH" sz="3200" b="1" dirty="0"/>
                    </a:p>
                  </a:txBody>
                  <a:tcPr anchor="ctr"/>
                </a:tc>
              </a:tr>
              <a:tr h="971153">
                <a:tc>
                  <a:txBody>
                    <a:bodyPr/>
                    <a:lstStyle/>
                    <a:p>
                      <a:pPr algn="ctr"/>
                      <a:r>
                        <a:rPr lang="de-CH" sz="3200" b="1" dirty="0" smtClean="0"/>
                        <a:t>1Chr</a:t>
                      </a:r>
                      <a:r>
                        <a:rPr lang="de-CH" sz="3200" b="1" baseline="0" dirty="0" smtClean="0"/>
                        <a:t> 10 - 29</a:t>
                      </a:r>
                      <a:endParaRPr lang="de-CH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3200" b="1" dirty="0" smtClean="0"/>
                        <a:t> Die Regentschaft</a:t>
                      </a:r>
                      <a:r>
                        <a:rPr lang="de-CH" sz="3200" b="1" baseline="0" dirty="0" smtClean="0"/>
                        <a:t> Davids</a:t>
                      </a:r>
                      <a:endParaRPr lang="de-CH" sz="3200" b="1" dirty="0"/>
                    </a:p>
                  </a:txBody>
                  <a:tcPr anchor="ctr"/>
                </a:tc>
              </a:tr>
              <a:tr h="971153">
                <a:tc>
                  <a:txBody>
                    <a:bodyPr/>
                    <a:lstStyle/>
                    <a:p>
                      <a:pPr algn="ctr"/>
                      <a:r>
                        <a:rPr lang="de-CH" sz="3200" b="1" dirty="0" smtClean="0"/>
                        <a:t>2Chr</a:t>
                      </a:r>
                      <a:r>
                        <a:rPr lang="de-CH" sz="3200" b="1" baseline="0" dirty="0" smtClean="0"/>
                        <a:t> 1 - 9</a:t>
                      </a:r>
                      <a:endParaRPr lang="de-CH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3200" b="1" dirty="0" smtClean="0"/>
                        <a:t> Die Regentschaft Salomos</a:t>
                      </a:r>
                      <a:endParaRPr lang="de-CH" sz="3200" b="1" dirty="0"/>
                    </a:p>
                  </a:txBody>
                  <a:tcPr anchor="ctr"/>
                </a:tc>
              </a:tr>
              <a:tr h="971153">
                <a:tc>
                  <a:txBody>
                    <a:bodyPr/>
                    <a:lstStyle/>
                    <a:p>
                      <a:pPr algn="ctr"/>
                      <a:r>
                        <a:rPr lang="de-CH" sz="3200" b="1" dirty="0" smtClean="0"/>
                        <a:t>2Chr 10</a:t>
                      </a:r>
                      <a:r>
                        <a:rPr lang="de-CH" sz="3200" b="1" baseline="0" dirty="0" smtClean="0"/>
                        <a:t> - 36</a:t>
                      </a:r>
                      <a:endParaRPr lang="de-CH" sz="3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sz="3200" b="1" dirty="0" smtClean="0"/>
                        <a:t> Das Südreich </a:t>
                      </a:r>
                      <a:r>
                        <a:rPr lang="de-CH" sz="3200" b="1" dirty="0" err="1" smtClean="0"/>
                        <a:t>Juda</a:t>
                      </a:r>
                      <a:endParaRPr lang="de-CH" sz="3200" b="1" dirty="0"/>
                    </a:p>
                  </a:txBody>
                  <a:tcPr anchor="ctr"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5454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860032" y="382556"/>
            <a:ext cx="3883925" cy="117423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MODELL DES </a:t>
            </a:r>
            <a:br>
              <a:rPr lang="de-CH" sz="3600" b="1" dirty="0" smtClean="0"/>
            </a:br>
            <a:r>
              <a:rPr lang="de-CH" sz="3600" b="1" dirty="0" smtClean="0"/>
              <a:t>ERSTEN TEMPELS</a:t>
            </a:r>
            <a:endParaRPr lang="de-CH" sz="3600" b="1" dirty="0"/>
          </a:p>
        </p:txBody>
      </p:sp>
      <p:pic>
        <p:nvPicPr>
          <p:cNvPr id="8" name="Picture 4" descr="https://upload.wikimedia.org/wikipedia/commons/thumb/e/e3/Solomon%27s_Temple%2C_Museum_f%C3%BCr_Hamburgische_Geschichte%2C_Hamburg%2C_Germany_IMG_5846_edit.jpg/640px-Solomon%27s_Temple%2C_Museum_f%C3%BCr_Hamburgische_Geschichte%2C_Hamburg%2C_Germany_IMG_5846_ed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26286"/>
            <a:ext cx="4183011" cy="601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386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 fontScale="90000"/>
          </a:bodyPr>
          <a:lstStyle/>
          <a:p>
            <a:pPr algn="l"/>
            <a:r>
              <a:rPr lang="de-CH" b="1" dirty="0" smtClean="0"/>
              <a:t>Das geteilte Königreich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4000" b="1" dirty="0" smtClean="0"/>
              <a:t>  </a:t>
            </a:r>
            <a:r>
              <a:rPr lang="de-CH" sz="4000" b="1" dirty="0" smtClean="0">
                <a:solidFill>
                  <a:srgbClr val="A89E64"/>
                </a:solidFill>
              </a:rPr>
              <a:t> </a:t>
            </a:r>
            <a:r>
              <a:rPr lang="de-CH" sz="4000" b="1" dirty="0" smtClean="0"/>
              <a:t>Einleitung</a:t>
            </a:r>
            <a:br>
              <a:rPr lang="de-CH" sz="4000" b="1" dirty="0" smtClean="0"/>
            </a:br>
            <a:r>
              <a:rPr lang="de-CH" sz="1400" b="1" dirty="0"/>
              <a:t/>
            </a:r>
            <a:br>
              <a:rPr lang="de-CH" sz="1400" b="1" dirty="0"/>
            </a:br>
            <a:r>
              <a:rPr lang="de-CH" sz="4000" b="1" dirty="0" smtClean="0"/>
              <a:t>   1. Die Reichsteilung</a:t>
            </a:r>
            <a:br>
              <a:rPr lang="de-CH" sz="4000" b="1" dirty="0" smtClean="0"/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/>
              <a:t>2</a:t>
            </a:r>
            <a:r>
              <a:rPr lang="de-CH" sz="4000" b="1" dirty="0" smtClean="0"/>
              <a:t>. Die Geschichtsbücher des AT</a:t>
            </a:r>
            <a:br>
              <a:rPr lang="de-CH" sz="4000" b="1" dirty="0" smtClean="0"/>
            </a:br>
            <a:r>
              <a:rPr lang="de-CH" sz="800" b="1" dirty="0"/>
              <a:t/>
            </a:r>
            <a:br>
              <a:rPr lang="de-CH" sz="800" b="1" dirty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rgbClr val="A89E64"/>
                </a:solidFill>
              </a:rPr>
              <a:t>   3. Das Nordreich Israel</a:t>
            </a:r>
            <a:r>
              <a:rPr lang="de-CH" sz="4000" b="1" dirty="0">
                <a:solidFill>
                  <a:srgbClr val="A89E64"/>
                </a:solidFill>
              </a:rPr>
              <a:t/>
            </a:r>
            <a:br>
              <a:rPr lang="de-CH" sz="4000" b="1" dirty="0">
                <a:solidFill>
                  <a:srgbClr val="A89E64"/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4. Das Südreich </a:t>
            </a:r>
            <a:r>
              <a:rPr lang="de-CH" sz="4000" b="1" dirty="0" err="1" smtClean="0"/>
              <a:t>Juda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Schlusswort</a:t>
            </a:r>
            <a:endParaRPr lang="de-CH" sz="40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930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572000" y="382556"/>
            <a:ext cx="4171957" cy="175030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JEROBEAM UND </a:t>
            </a:r>
            <a:br>
              <a:rPr lang="de-CH" sz="3600" b="1" dirty="0" smtClean="0"/>
            </a:br>
            <a:r>
              <a:rPr lang="de-CH" sz="3600" b="1" dirty="0" smtClean="0"/>
              <a:t>DIE BEIDEN GOLDENEN KÄLBER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499992" y="615601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Illustration in der </a:t>
            </a:r>
            <a:r>
              <a:rPr lang="de-CH" b="1" dirty="0" err="1" smtClean="0"/>
              <a:t>Bible</a:t>
            </a:r>
            <a:r>
              <a:rPr lang="de-CH" b="1" dirty="0" smtClean="0"/>
              <a:t> </a:t>
            </a:r>
            <a:r>
              <a:rPr lang="de-CH" b="1" dirty="0" err="1" smtClean="0"/>
              <a:t>Historiale</a:t>
            </a:r>
            <a:r>
              <a:rPr lang="de-CH" b="1" dirty="0" smtClean="0"/>
              <a:t> (1372)</a:t>
            </a:r>
            <a:endParaRPr lang="de-CH" b="1" dirty="0"/>
          </a:p>
        </p:txBody>
      </p:sp>
      <p:pic>
        <p:nvPicPr>
          <p:cNvPr id="2050" name="Picture 2" descr="Jeroboam sets up two golden calv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3087"/>
            <a:ext cx="4032448" cy="602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265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ÜBERRESTE VON BETHEL</a:t>
            </a:r>
            <a:endParaRPr lang="de-CH" sz="3600" b="1" dirty="0"/>
          </a:p>
        </p:txBody>
      </p:sp>
      <p:pic>
        <p:nvPicPr>
          <p:cNvPr id="1026" name="Picture 2" descr="D:\02 Samaria and the Center\Bethel-Ai\Et-Tell Early Bronze temple interior, tb0713044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96" y="1268760"/>
            <a:ext cx="7776864" cy="517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418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HEILIGTUM IN DAN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79732" y="623731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Mitte: Rekonstruktion des Altars</a:t>
            </a:r>
            <a:endParaRPr lang="de-CH" b="1" dirty="0"/>
          </a:p>
        </p:txBody>
      </p:sp>
      <p:pic>
        <p:nvPicPr>
          <p:cNvPr id="5122" name="Picture 2" descr="D:\01 Galilee and the North\Dan\Dan high place with reconstructed altar, tb102502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60" y="1412776"/>
            <a:ext cx="6314566" cy="473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200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ÜBERRESTE DER STADT SAMARIA</a:t>
            </a:r>
            <a:endParaRPr lang="de-CH" sz="3600" b="1" dirty="0"/>
          </a:p>
        </p:txBody>
      </p:sp>
      <p:pic>
        <p:nvPicPr>
          <p:cNvPr id="9218" name="Picture 2" descr="D:\02 Samaria and the Center\Samaria-Sebaste\Samaria Iron Age acropolis from north, tb0705078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45" y="1340768"/>
            <a:ext cx="752911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077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148064" y="382556"/>
            <a:ext cx="3595893" cy="283042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MESCHA-STELE MIT </a:t>
            </a:r>
            <a:br>
              <a:rPr lang="de-CH" sz="3600" b="1" dirty="0" smtClean="0"/>
            </a:br>
            <a:r>
              <a:rPr lang="de-CH" sz="3600" b="1" dirty="0" smtClean="0"/>
              <a:t>DER ERWÄHNUNG OMRIS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148064" y="615601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</a:t>
            </a:r>
            <a:r>
              <a:rPr lang="de-CH" b="1" dirty="0" err="1" smtClean="0"/>
              <a:t>Neithsabes</a:t>
            </a:r>
            <a:r>
              <a:rPr lang="de-CH" b="1" dirty="0" smtClean="0"/>
              <a:t> (CC-BY-SA 3.0)</a:t>
            </a:r>
            <a:endParaRPr lang="de-CH" b="1" dirty="0"/>
          </a:p>
        </p:txBody>
      </p:sp>
      <p:pic>
        <p:nvPicPr>
          <p:cNvPr id="7" name="Picture 8" descr="https://upload.wikimedia.org/wikipedia/commons/thumb/c/cf/Louvre_042010_01.jpg/640px-Louvre_042010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30" y="382556"/>
            <a:ext cx="4517910" cy="601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434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A89E64"/>
                </a:solidFill>
              </a:rPr>
              <a:t>2Kön 17,15b: </a:t>
            </a:r>
            <a:r>
              <a:rPr lang="de-CH" sz="4000" b="1" dirty="0" smtClean="0"/>
              <a:t>… und sie wandelten </a:t>
            </a:r>
            <a:br>
              <a:rPr lang="de-CH" sz="4000" b="1" dirty="0" smtClean="0"/>
            </a:br>
            <a:r>
              <a:rPr lang="de-CH" sz="4000" b="1" dirty="0" smtClean="0"/>
              <a:t>der Nichtigkeit nach und wurden nichtig; …</a:t>
            </a:r>
            <a:endParaRPr lang="de-CH" sz="4000" b="1" dirty="0"/>
          </a:p>
        </p:txBody>
      </p:sp>
      <p:pic>
        <p:nvPicPr>
          <p:cNvPr id="2" name="Picture 2" descr="D:\02 Samaria and the Center\Bethel-Ai\Et-Tell Early Bronze temple interior, tb0713044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4" b="35085"/>
          <a:stretch/>
        </p:blipFill>
        <p:spPr bwMode="auto">
          <a:xfrm>
            <a:off x="439078" y="4048606"/>
            <a:ext cx="8250336" cy="239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356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KÖNIG OMRI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79732" y="623731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err="1" smtClean="0"/>
              <a:t>Promptuarii</a:t>
            </a:r>
            <a:r>
              <a:rPr lang="de-CH" b="1" dirty="0" smtClean="0"/>
              <a:t> </a:t>
            </a:r>
            <a:r>
              <a:rPr lang="de-CH" b="1" dirty="0" err="1" smtClean="0"/>
              <a:t>Iconum</a:t>
            </a:r>
            <a:r>
              <a:rPr lang="de-CH" b="1" dirty="0" smtClean="0"/>
              <a:t> </a:t>
            </a:r>
            <a:r>
              <a:rPr lang="de-CH" b="1" dirty="0" err="1" smtClean="0"/>
              <a:t>Insigniorum</a:t>
            </a:r>
            <a:r>
              <a:rPr lang="de-CH" b="1" dirty="0" smtClean="0"/>
              <a:t> (1553) von Guillaume </a:t>
            </a:r>
            <a:r>
              <a:rPr lang="de-CH" b="1" dirty="0" err="1" smtClean="0"/>
              <a:t>Rouillé</a:t>
            </a:r>
            <a:endParaRPr lang="de-CH" b="1" dirty="0"/>
          </a:p>
        </p:txBody>
      </p:sp>
      <p:pic>
        <p:nvPicPr>
          <p:cNvPr id="8194" name="Picture 2" descr="https://upload.wikimedia.org/wikipedia/commons/a/aa/Omri_R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027" y="1412776"/>
            <a:ext cx="4213953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268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A89E64"/>
                </a:solidFill>
              </a:rPr>
              <a:t>1Kön 16,25: </a:t>
            </a:r>
            <a:r>
              <a:rPr lang="de-CH" sz="4000" b="1" dirty="0" smtClean="0"/>
              <a:t>Und </a:t>
            </a:r>
            <a:r>
              <a:rPr lang="de-CH" sz="4000" b="1" dirty="0" err="1" smtClean="0"/>
              <a:t>Omri</a:t>
            </a:r>
            <a:r>
              <a:rPr lang="de-CH" sz="4000" b="1" dirty="0" smtClean="0"/>
              <a:t> tat, was böse war in den </a:t>
            </a:r>
            <a:r>
              <a:rPr lang="de-CH" sz="4000" b="1" dirty="0"/>
              <a:t>A</a:t>
            </a:r>
            <a:r>
              <a:rPr lang="de-CH" sz="4000" b="1" dirty="0" smtClean="0"/>
              <a:t>ugen des Herrn, und war schlimmer als alle, die vor ihm gewesen waren.</a:t>
            </a:r>
            <a:endParaRPr lang="de-CH" sz="4000" b="1" dirty="0"/>
          </a:p>
        </p:txBody>
      </p:sp>
      <p:pic>
        <p:nvPicPr>
          <p:cNvPr id="2" name="Picture 2" descr="D:\02 Samaria and the Center\Bethel-Ai\Et-Tell Early Bronze temple interior, tb0713044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4" b="35085"/>
          <a:stretch/>
        </p:blipFill>
        <p:spPr bwMode="auto">
          <a:xfrm>
            <a:off x="439078" y="4048606"/>
            <a:ext cx="8250336" cy="239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271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635896" y="382556"/>
            <a:ext cx="5108061" cy="1822308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KURKH-MONOLITH, AUF DEM AHAB ERWÄHNT WIRD</a:t>
            </a:r>
            <a:endParaRPr lang="de-CH" sz="3600" b="1" dirty="0"/>
          </a:p>
        </p:txBody>
      </p:sp>
      <p:pic>
        <p:nvPicPr>
          <p:cNvPr id="10242" name="Picture 2" descr="https://upload.wikimedia.org/wikipedia/commons/e/ef/Kark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2555"/>
            <a:ext cx="2736304" cy="605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48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AHAB UND ISEBEL BEGEGNEN ELIA</a:t>
            </a:r>
            <a:endParaRPr lang="de-CH" sz="3600" b="1" dirty="0"/>
          </a:p>
        </p:txBody>
      </p:sp>
      <p:pic>
        <p:nvPicPr>
          <p:cNvPr id="12290" name="Picture 2" descr="Coloured illustration of a bearded prophet confronting a luxuriously dressed king and qu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49" y="1268758"/>
            <a:ext cx="6266309" cy="486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906078" y="623731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Dir Francis </a:t>
            </a:r>
            <a:r>
              <a:rPr lang="de-CH" b="1" dirty="0" err="1" smtClean="0"/>
              <a:t>Dicksee</a:t>
            </a:r>
            <a:r>
              <a:rPr lang="de-CH" b="1" dirty="0" smtClean="0"/>
              <a:t> (1853-1928)</a:t>
            </a:r>
            <a:endParaRPr lang="de-CH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481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BERG KARMEL</a:t>
            </a:r>
            <a:endParaRPr lang="de-CH" sz="3600" b="1" dirty="0"/>
          </a:p>
        </p:txBody>
      </p:sp>
      <p:pic>
        <p:nvPicPr>
          <p:cNvPr id="13314" name="Picture 2" descr="D:\02 Samaria and the Center\Mount Carmel\Mount Carmel southern end, tb052500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369" y="1268760"/>
            <a:ext cx="6853269" cy="513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69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ISEBEL WIRD VON JEHU BESTRAFT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906078" y="623731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Andrea </a:t>
            </a:r>
            <a:r>
              <a:rPr lang="de-CH" b="1" dirty="0" err="1" smtClean="0"/>
              <a:t>Celesti</a:t>
            </a:r>
            <a:r>
              <a:rPr lang="de-CH" b="1" dirty="0" smtClean="0"/>
              <a:t> (17. Jh.)</a:t>
            </a:r>
            <a:endParaRPr lang="de-CH" b="1" dirty="0"/>
          </a:p>
        </p:txBody>
      </p:sp>
      <p:pic>
        <p:nvPicPr>
          <p:cNvPr id="14338" name="Picture 2" descr="painting of Jezebel's dead body being consumed by dogs as Jehu gestures at her body in trium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76" y="1197314"/>
            <a:ext cx="7667625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909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ASSYRIEN</a:t>
            </a:r>
            <a:endParaRPr lang="de-CH" sz="3600" b="1" dirty="0"/>
          </a:p>
        </p:txBody>
      </p:sp>
      <p:pic>
        <p:nvPicPr>
          <p:cNvPr id="15362" name="Picture 2" descr="https://upload.wikimedia.org/wikipedia/commons/thumb/c/c1/Map_of_Assyria.png/800px-Map_of_Assyr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65" y="1340767"/>
            <a:ext cx="7467878" cy="512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185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ASSURNASIRPAL AUF LÖWENJAGD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906078" y="623731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Lars20070 (CC-BY-SA 4.0)</a:t>
            </a:r>
            <a:endParaRPr lang="de-CH" b="1" dirty="0"/>
          </a:p>
        </p:txBody>
      </p:sp>
      <p:pic>
        <p:nvPicPr>
          <p:cNvPr id="16386" name="Picture 2" descr="https://upload.wikimedia.org/wikipedia/commons/thumb/5/57/Ashurnasirpal_II_lars20070.jpg/1024px-Ashurnasirpal_II_lars2007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73" y="1412776"/>
            <a:ext cx="8383215" cy="4724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648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File:Jehu-Obelisk-cropp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5572365" cy="357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JEHU KNIET VOR SALMANASSAR III.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906078" y="623731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Ausschnitt aus dem Schwarzen Obelisk von </a:t>
            </a:r>
            <a:r>
              <a:rPr lang="de-CH" b="1" dirty="0" err="1" smtClean="0"/>
              <a:t>Salmanassar</a:t>
            </a:r>
            <a:r>
              <a:rPr lang="de-CH" b="1" dirty="0" smtClean="0"/>
              <a:t> III.</a:t>
            </a:r>
            <a:endParaRPr lang="de-CH" b="1" dirty="0"/>
          </a:p>
        </p:txBody>
      </p:sp>
      <p:pic>
        <p:nvPicPr>
          <p:cNvPr id="7" name="Picture 10" descr="https://upload.wikimedia.org/wikipedia/commons/5/55/ShalmaneserI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340768"/>
            <a:ext cx="5040560" cy="170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6012160" y="5590981"/>
            <a:ext cx="2656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Steven G. Johnson</a:t>
            </a:r>
            <a:br>
              <a:rPr lang="de-CH" b="1" dirty="0" smtClean="0"/>
            </a:br>
            <a:r>
              <a:rPr lang="de-CH" b="1" dirty="0" smtClean="0"/>
              <a:t>(CC-BY-SA 3.0)</a:t>
            </a:r>
            <a:endParaRPr lang="de-CH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1051355" y="1772816"/>
            <a:ext cx="2656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b="1" dirty="0" err="1" smtClean="0"/>
              <a:t>Chaldaen</a:t>
            </a:r>
            <a:r>
              <a:rPr lang="de-CH" b="1" dirty="0" smtClean="0"/>
              <a:t/>
            </a:r>
            <a:br>
              <a:rPr lang="de-CH" b="1" dirty="0" smtClean="0"/>
            </a:br>
            <a:r>
              <a:rPr lang="de-CH" b="1" dirty="0" smtClean="0"/>
              <a:t>(CC-BY-SA 3.0)</a:t>
            </a:r>
            <a:endParaRPr lang="de-CH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38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TIGLAT-PILESER III.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906078" y="623731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Ausschnitt einer Stele im Britischen Museum</a:t>
            </a:r>
            <a:endParaRPr lang="de-CH" b="1" dirty="0"/>
          </a:p>
        </p:txBody>
      </p:sp>
      <p:pic>
        <p:nvPicPr>
          <p:cNvPr id="18434" name="Picture 2" descr="https://upload.wikimedia.org/wikipedia/commons/8/88/Tilglath_pileser_i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858" y="1391185"/>
            <a:ext cx="4789461" cy="475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88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A89E64"/>
                </a:solidFill>
              </a:rPr>
              <a:t>2Kön 17,15c: </a:t>
            </a:r>
            <a:r>
              <a:rPr lang="de-CH" sz="4000" b="1" dirty="0" smtClean="0"/>
              <a:t>… und sie folgten den </a:t>
            </a:r>
            <a:r>
              <a:rPr lang="de-CH" sz="4000" b="1" dirty="0"/>
              <a:t>H</a:t>
            </a:r>
            <a:r>
              <a:rPr lang="de-CH" sz="4000" b="1" dirty="0" smtClean="0"/>
              <a:t>eidenvölkern nach, die um sie her wohnten, derentwegen ihnen der </a:t>
            </a:r>
            <a:br>
              <a:rPr lang="de-CH" sz="4000" b="1" dirty="0" smtClean="0"/>
            </a:br>
            <a:r>
              <a:rPr lang="de-CH" sz="4000" b="1" dirty="0" smtClean="0"/>
              <a:t>Herr geboten hatte, sie sollten nicht </a:t>
            </a:r>
            <a:br>
              <a:rPr lang="de-CH" sz="4000" b="1" dirty="0" smtClean="0"/>
            </a:br>
            <a:r>
              <a:rPr lang="de-CH" sz="4000" b="1" dirty="0" smtClean="0"/>
              <a:t>so handeln wie diese.</a:t>
            </a:r>
            <a:endParaRPr lang="de-CH" sz="4000" b="1" dirty="0"/>
          </a:p>
        </p:txBody>
      </p:sp>
      <p:pic>
        <p:nvPicPr>
          <p:cNvPr id="2" name="Picture 2" descr="D:\02 Samaria and the Center\Bethel-Ai\Et-Tell Early Bronze temple interior, tb0713044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4" b="35085"/>
          <a:stretch/>
        </p:blipFill>
        <p:spPr bwMode="auto">
          <a:xfrm>
            <a:off x="439078" y="4048606"/>
            <a:ext cx="8250336" cy="239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5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KÖNIG HOSEA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79732" y="615601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err="1" smtClean="0"/>
              <a:t>Promptuarii</a:t>
            </a:r>
            <a:r>
              <a:rPr lang="de-CH" b="1" dirty="0" smtClean="0"/>
              <a:t> </a:t>
            </a:r>
            <a:r>
              <a:rPr lang="de-CH" b="1" dirty="0" err="1" smtClean="0"/>
              <a:t>Iconum</a:t>
            </a:r>
            <a:r>
              <a:rPr lang="de-CH" b="1" dirty="0" smtClean="0"/>
              <a:t> </a:t>
            </a:r>
            <a:r>
              <a:rPr lang="de-CH" b="1" dirty="0" err="1" smtClean="0"/>
              <a:t>Insigniorum</a:t>
            </a:r>
            <a:r>
              <a:rPr lang="de-CH" b="1" dirty="0" smtClean="0"/>
              <a:t> (1553) von Guillaume </a:t>
            </a:r>
            <a:r>
              <a:rPr lang="de-CH" b="1" dirty="0" err="1" smtClean="0"/>
              <a:t>Rouillé</a:t>
            </a:r>
            <a:endParaRPr lang="de-CH" b="1" dirty="0"/>
          </a:p>
        </p:txBody>
      </p:sp>
      <p:pic>
        <p:nvPicPr>
          <p:cNvPr id="21506" name="Picture 2" descr="https://upload.wikimedia.org/wikipedia/commons/3/38/Hosea_r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587" y="1364974"/>
            <a:ext cx="4565747" cy="458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619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DEPORTATIONEN AUS DEM NORDREICH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906078" y="623731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Karte: </a:t>
            </a:r>
            <a:r>
              <a:rPr lang="de-CH" b="1" dirty="0" err="1" smtClean="0"/>
              <a:t>Joelholdsworth</a:t>
            </a:r>
            <a:r>
              <a:rPr lang="de-CH" b="1" dirty="0" smtClean="0"/>
              <a:t> (CC-BY-SA 3.0)</a:t>
            </a:r>
            <a:endParaRPr lang="de-CH" b="1" dirty="0"/>
          </a:p>
        </p:txBody>
      </p:sp>
      <p:pic>
        <p:nvPicPr>
          <p:cNvPr id="20482" name="Picture 2" descr="https://upload.wikimedia.org/wikipedia/commons/thumb/a/a7/Deportation_of_Jews_by_Assyrians.svg/600px-Deportation_of_Jews_by_Assyrians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863" y="1268760"/>
            <a:ext cx="6906282" cy="486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0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BETENDE SAMARITANER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86493" y="579597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Freddie Mercury (CC-BY-SA 3.0)</a:t>
            </a:r>
            <a:endParaRPr lang="de-CH" b="1" dirty="0"/>
          </a:p>
        </p:txBody>
      </p:sp>
      <p:pic>
        <p:nvPicPr>
          <p:cNvPr id="22530" name="Picture 2" descr="File:Samaritains garizim 2006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3" y="1556792"/>
            <a:ext cx="786157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194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 fontScale="90000"/>
          </a:bodyPr>
          <a:lstStyle/>
          <a:p>
            <a:pPr algn="l"/>
            <a:r>
              <a:rPr lang="de-CH" b="1" dirty="0" smtClean="0"/>
              <a:t>Das geteilte Königreich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4000" b="1" dirty="0" smtClean="0"/>
              <a:t>  </a:t>
            </a:r>
            <a:r>
              <a:rPr lang="de-CH" sz="4000" b="1" dirty="0" smtClean="0">
                <a:solidFill>
                  <a:srgbClr val="A89E64"/>
                </a:solidFill>
              </a:rPr>
              <a:t> </a:t>
            </a:r>
            <a:r>
              <a:rPr lang="de-CH" sz="4000" b="1" dirty="0" smtClean="0"/>
              <a:t>Einleitung</a:t>
            </a:r>
            <a:br>
              <a:rPr lang="de-CH" sz="4000" b="1" dirty="0" smtClean="0"/>
            </a:br>
            <a:r>
              <a:rPr lang="de-CH" sz="1400" b="1" dirty="0"/>
              <a:t/>
            </a:r>
            <a:br>
              <a:rPr lang="de-CH" sz="1400" b="1" dirty="0"/>
            </a:br>
            <a:r>
              <a:rPr lang="de-CH" sz="4000" b="1" dirty="0" smtClean="0"/>
              <a:t>   1. Die Reichsteilung</a:t>
            </a:r>
            <a:br>
              <a:rPr lang="de-CH" sz="4000" b="1" dirty="0" smtClean="0"/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/>
              <a:t>2</a:t>
            </a:r>
            <a:r>
              <a:rPr lang="de-CH" sz="4000" b="1" dirty="0" smtClean="0"/>
              <a:t>. Die Geschichtsbücher des AT</a:t>
            </a:r>
            <a:br>
              <a:rPr lang="de-CH" sz="4000" b="1" dirty="0" smtClean="0"/>
            </a:br>
            <a:r>
              <a:rPr lang="de-CH" sz="800" b="1" dirty="0"/>
              <a:t/>
            </a:r>
            <a:br>
              <a:rPr lang="de-CH" sz="800" b="1" dirty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/>
              <a:t>   3. Das Nordreich Israel</a:t>
            </a:r>
            <a:r>
              <a:rPr lang="de-CH" sz="4000" b="1" dirty="0">
                <a:solidFill>
                  <a:srgbClr val="A89E64"/>
                </a:solidFill>
              </a:rPr>
              <a:t/>
            </a:r>
            <a:br>
              <a:rPr lang="de-CH" sz="4000" b="1" dirty="0">
                <a:solidFill>
                  <a:srgbClr val="A89E64"/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rgbClr val="A89E64"/>
                </a:solidFill>
              </a:rPr>
              <a:t>   4. Das Südreich </a:t>
            </a:r>
            <a:r>
              <a:rPr lang="de-CH" sz="4000" b="1" dirty="0" err="1" smtClean="0">
                <a:solidFill>
                  <a:srgbClr val="A89E64"/>
                </a:solidFill>
              </a:rPr>
              <a:t>Juda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Schlusswort</a:t>
            </a:r>
            <a:endParaRPr lang="de-CH" sz="40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468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73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2" y="548118"/>
            <a:ext cx="8136904" cy="58015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297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KÖNIGIN ATHALIA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915093" y="6165304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Miniatur aus dem 14. Jh. in: De </a:t>
            </a:r>
            <a:r>
              <a:rPr lang="de-CH" b="1" dirty="0" err="1" smtClean="0"/>
              <a:t>mulieribus</a:t>
            </a:r>
            <a:r>
              <a:rPr lang="de-CH" b="1" dirty="0" smtClean="0"/>
              <a:t> </a:t>
            </a:r>
            <a:r>
              <a:rPr lang="de-CH" b="1" dirty="0" err="1" smtClean="0"/>
              <a:t>claris</a:t>
            </a:r>
            <a:r>
              <a:rPr lang="de-CH" b="1" dirty="0" smtClean="0"/>
              <a:t> von Giovanni Boccaccio</a:t>
            </a:r>
            <a:endParaRPr lang="de-CH" b="1" dirty="0"/>
          </a:p>
        </p:txBody>
      </p:sp>
      <p:pic>
        <p:nvPicPr>
          <p:cNvPr id="2050" name="Picture 2" descr="Miniature du De mulieribus claris (XVe siècle) de Boccace, représentant Athalie, assise sur un trône et portant un sceptre ; et un soldat en armes. Tous deux sont représentés en habits médiévaux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40768"/>
            <a:ext cx="4752528" cy="472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254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TOD VON KÖNIGIN ATHALIA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915093" y="6165304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Gustave </a:t>
            </a:r>
            <a:r>
              <a:rPr lang="de-CH" b="1" dirty="0" err="1" smtClean="0"/>
              <a:t>Doré</a:t>
            </a:r>
            <a:r>
              <a:rPr lang="de-CH" b="1" dirty="0" smtClean="0"/>
              <a:t> (19. Jahrhundert)</a:t>
            </a:r>
            <a:endParaRPr lang="de-CH" b="1" dirty="0"/>
          </a:p>
        </p:txBody>
      </p:sp>
      <p:pic>
        <p:nvPicPr>
          <p:cNvPr id="7" name="Picture 2" descr="gravure représentant la mort d'Athal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96751"/>
            <a:ext cx="4392488" cy="496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411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KÖNIG JOAS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79732" y="615601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err="1" smtClean="0"/>
              <a:t>Promptuarii</a:t>
            </a:r>
            <a:r>
              <a:rPr lang="de-CH" b="1" dirty="0" smtClean="0"/>
              <a:t> </a:t>
            </a:r>
            <a:r>
              <a:rPr lang="de-CH" b="1" dirty="0" err="1" smtClean="0"/>
              <a:t>Iconum</a:t>
            </a:r>
            <a:r>
              <a:rPr lang="de-CH" b="1" dirty="0" smtClean="0"/>
              <a:t> </a:t>
            </a:r>
            <a:r>
              <a:rPr lang="de-CH" b="1" dirty="0" err="1" smtClean="0"/>
              <a:t>Insigniorum</a:t>
            </a:r>
            <a:r>
              <a:rPr lang="de-CH" b="1" dirty="0" smtClean="0"/>
              <a:t> (1553) von Guillaume </a:t>
            </a:r>
            <a:r>
              <a:rPr lang="de-CH" b="1" dirty="0" err="1" smtClean="0"/>
              <a:t>Rouillé</a:t>
            </a:r>
            <a:endParaRPr lang="de-CH" b="1" dirty="0"/>
          </a:p>
        </p:txBody>
      </p:sp>
      <p:pic>
        <p:nvPicPr>
          <p:cNvPr id="3074" name="Picture 2" descr="Jo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352713"/>
            <a:ext cx="4536504" cy="449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061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ASSYRIEN</a:t>
            </a:r>
            <a:endParaRPr lang="de-CH" sz="3600" b="1" dirty="0"/>
          </a:p>
        </p:txBody>
      </p:sp>
      <p:pic>
        <p:nvPicPr>
          <p:cNvPr id="15362" name="Picture 2" descr="https://upload.wikimedia.org/wikipedia/commons/thumb/c/c1/Map_of_Assyria.png/800px-Map_of_Assyr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65" y="1340767"/>
            <a:ext cx="7467878" cy="512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/>
          <p:cNvSpPr/>
          <p:nvPr/>
        </p:nvSpPr>
        <p:spPr>
          <a:xfrm>
            <a:off x="3552405" y="3861610"/>
            <a:ext cx="1008113" cy="1008112"/>
          </a:xfrm>
          <a:prstGeom prst="ellipse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092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KÖNIG AHAS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879732" y="615601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err="1" smtClean="0"/>
              <a:t>Promptuarii</a:t>
            </a:r>
            <a:r>
              <a:rPr lang="de-CH" b="1" dirty="0" smtClean="0"/>
              <a:t> </a:t>
            </a:r>
            <a:r>
              <a:rPr lang="de-CH" b="1" dirty="0" err="1" smtClean="0"/>
              <a:t>Iconum</a:t>
            </a:r>
            <a:r>
              <a:rPr lang="de-CH" b="1" dirty="0" smtClean="0"/>
              <a:t> </a:t>
            </a:r>
            <a:r>
              <a:rPr lang="de-CH" b="1" dirty="0" err="1" smtClean="0"/>
              <a:t>Insigniorum</a:t>
            </a:r>
            <a:r>
              <a:rPr lang="de-CH" b="1" dirty="0" smtClean="0"/>
              <a:t> (1553) von Guillaume </a:t>
            </a:r>
            <a:r>
              <a:rPr lang="de-CH" b="1" dirty="0" err="1" smtClean="0"/>
              <a:t>Rouillé</a:t>
            </a:r>
            <a:endParaRPr lang="de-CH" b="1" dirty="0"/>
          </a:p>
        </p:txBody>
      </p:sp>
      <p:pic>
        <p:nvPicPr>
          <p:cNvPr id="5122" name="Picture 2" descr="https://upload.wikimedia.org/wikipedia/commons/b/b1/Aha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157" y="1196752"/>
            <a:ext cx="4799693" cy="490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88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A89E64"/>
                </a:solidFill>
              </a:rPr>
              <a:t>2Kön 17,16a: </a:t>
            </a:r>
            <a:r>
              <a:rPr lang="de-CH" sz="4000" b="1" dirty="0" smtClean="0"/>
              <a:t>Und sie verliessen alle Gebote des Herrn, ihres Gottes.</a:t>
            </a:r>
            <a:endParaRPr lang="de-CH" sz="4000" b="1" dirty="0"/>
          </a:p>
        </p:txBody>
      </p:sp>
      <p:pic>
        <p:nvPicPr>
          <p:cNvPr id="2" name="Picture 2" descr="D:\02 Samaria and the Center\Bethel-Ai\Et-Tell Early Bronze temple interior, tb0713044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4" b="35085"/>
          <a:stretch/>
        </p:blipFill>
        <p:spPr bwMode="auto">
          <a:xfrm>
            <a:off x="439078" y="4048606"/>
            <a:ext cx="8250336" cy="239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252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788024" y="382556"/>
            <a:ext cx="3955933" cy="62312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KÖNIG HISKIA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788024" y="5951021"/>
            <a:ext cx="3728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Gemälde aus der Maria-Kirche</a:t>
            </a:r>
            <a:br>
              <a:rPr lang="de-CH" b="1" dirty="0" smtClean="0"/>
            </a:br>
            <a:r>
              <a:rPr lang="de-CH" b="1" dirty="0" smtClean="0"/>
              <a:t>in </a:t>
            </a:r>
            <a:r>
              <a:rPr lang="de-CH" b="1" dirty="0" err="1" smtClean="0"/>
              <a:t>Ahus</a:t>
            </a:r>
            <a:r>
              <a:rPr lang="de-CH" b="1" dirty="0" smtClean="0"/>
              <a:t> (SWE)</a:t>
            </a:r>
            <a:endParaRPr lang="de-CH" b="1" dirty="0"/>
          </a:p>
        </p:txBody>
      </p:sp>
      <p:pic>
        <p:nvPicPr>
          <p:cNvPr id="10242" name="Picture 2" descr="https://upload.wikimedia.org/wikipedia/commons/thumb/a/a2/%C3%85hus_kyrka-10.jpg/640px-%C3%85hus_kyrka-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13" y="382556"/>
            <a:ext cx="4282443" cy="617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217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148064" y="382556"/>
            <a:ext cx="3595893" cy="124624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KÖNIG </a:t>
            </a:r>
            <a:br>
              <a:rPr lang="de-CH" sz="3600" b="1" dirty="0" smtClean="0"/>
            </a:br>
            <a:r>
              <a:rPr lang="de-CH" sz="3600" b="1" dirty="0" smtClean="0"/>
              <a:t>SANHERIB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090008" y="6008515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Abguss eines Felsreliefs,</a:t>
            </a:r>
            <a:br>
              <a:rPr lang="de-CH" b="1" dirty="0" smtClean="0"/>
            </a:br>
            <a:r>
              <a:rPr lang="de-CH" b="1" dirty="0" smtClean="0"/>
              <a:t>Bild: Timo Roller (CC-BY 3.0)</a:t>
            </a:r>
            <a:endParaRPr lang="de-CH" b="1" dirty="0"/>
          </a:p>
        </p:txBody>
      </p:sp>
      <p:pic>
        <p:nvPicPr>
          <p:cNvPr id="7170" name="Picture 2" descr="https://upload.wikimedia.org/wikipedia/commons/thumb/b/bd/Sanherib-tr-4271.jpg/640px-Sanherib-tr-42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43261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711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A89E64"/>
                </a:solidFill>
              </a:rPr>
              <a:t>2Kön 18,13: </a:t>
            </a:r>
            <a:r>
              <a:rPr lang="de-CH" sz="4000" b="1" dirty="0" smtClean="0"/>
              <a:t>Aber im vierzehnten Jahr des Königs </a:t>
            </a:r>
            <a:r>
              <a:rPr lang="de-CH" sz="4000" b="1" dirty="0" err="1" smtClean="0"/>
              <a:t>Hiskia</a:t>
            </a:r>
            <a:r>
              <a:rPr lang="de-CH" sz="4000" b="1" dirty="0" smtClean="0"/>
              <a:t> zog </a:t>
            </a:r>
            <a:r>
              <a:rPr lang="de-CH" sz="4000" b="1" dirty="0" err="1" smtClean="0"/>
              <a:t>Sanherib</a:t>
            </a:r>
            <a:r>
              <a:rPr lang="de-CH" sz="4000" b="1" dirty="0" smtClean="0"/>
              <a:t>, der König von Assyrien, gegen alle festen Städte Judas herauf und nahm sie ein.</a:t>
            </a:r>
            <a:endParaRPr lang="de-CH" sz="4000" b="1" dirty="0"/>
          </a:p>
        </p:txBody>
      </p:sp>
      <p:pic>
        <p:nvPicPr>
          <p:cNvPr id="2" name="Picture 2" descr="D:\02 Samaria and the Center\Bethel-Ai\Et-Tell Early Bronze temple interior, tb0713044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4" b="35085"/>
          <a:stretch/>
        </p:blipFill>
        <p:spPr bwMode="auto">
          <a:xfrm>
            <a:off x="439078" y="4048606"/>
            <a:ext cx="8250336" cy="239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262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635896" y="382556"/>
            <a:ext cx="5108061" cy="175030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TAYLOR-PRISMA </a:t>
            </a:r>
            <a:br>
              <a:rPr lang="de-CH" sz="3600" b="1" dirty="0" smtClean="0"/>
            </a:br>
            <a:r>
              <a:rPr lang="de-CH" sz="3600" b="1" dirty="0" smtClean="0"/>
              <a:t>MIT DEN ANNALEN SANHERIBS</a:t>
            </a:r>
            <a:endParaRPr lang="de-CH" sz="3600" b="1" dirty="0"/>
          </a:p>
        </p:txBody>
      </p:sp>
      <p:pic>
        <p:nvPicPr>
          <p:cNvPr id="8194" name="Picture 2" descr="Taylor Prism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47015"/>
            <a:ext cx="2952329" cy="61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075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ASSYRISCHE BOGENSCHÜTZEN</a:t>
            </a:r>
            <a:endParaRPr lang="de-CH" sz="3600" b="1" dirty="0"/>
          </a:p>
        </p:txBody>
      </p:sp>
      <p:pic>
        <p:nvPicPr>
          <p:cNvPr id="13314" name="Picture 2" descr="https://upload.wikimedia.org/wikipedia/commons/thumb/d/df/Assyrian_Archers.jpg/800px-Assyrian_Arch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078" y="1325692"/>
            <a:ext cx="6811851" cy="511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938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A89E64"/>
                </a:solidFill>
              </a:rPr>
              <a:t>2Kön 19,35a: </a:t>
            </a:r>
            <a:r>
              <a:rPr lang="de-CH" sz="4000" b="1" dirty="0" smtClean="0"/>
              <a:t>Und es geschah in derselben Nacht, da ging der Engel des Herrn aus und erschlug im Lager der Assyrer 185’000 Mann.</a:t>
            </a:r>
            <a:endParaRPr lang="de-CH" sz="4000" b="1" dirty="0"/>
          </a:p>
        </p:txBody>
      </p:sp>
      <p:pic>
        <p:nvPicPr>
          <p:cNvPr id="2" name="Picture 2" descr="D:\02 Samaria and the Center\Bethel-Ai\Et-Tell Early Bronze temple interior, tb0713044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4" b="35085"/>
          <a:stretch/>
        </p:blipFill>
        <p:spPr bwMode="auto">
          <a:xfrm>
            <a:off x="439078" y="4048606"/>
            <a:ext cx="8250336" cy="239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55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A89E64"/>
                </a:solidFill>
              </a:rPr>
              <a:t>2Kön 19,35b: </a:t>
            </a:r>
            <a:r>
              <a:rPr lang="de-CH" sz="4000" b="1" dirty="0" smtClean="0"/>
              <a:t>Und als man am Morgen früh aufstand, siehe, da waren diese alle tot, lauter Leichen.</a:t>
            </a:r>
            <a:endParaRPr lang="de-CH" sz="4000" b="1" dirty="0"/>
          </a:p>
        </p:txBody>
      </p:sp>
      <p:pic>
        <p:nvPicPr>
          <p:cNvPr id="2" name="Picture 2" descr="D:\02 Samaria and the Center\Bethel-Ai\Et-Tell Early Bronze temple interior, tb0713044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4" b="35085"/>
          <a:stretch/>
        </p:blipFill>
        <p:spPr bwMode="auto">
          <a:xfrm>
            <a:off x="439078" y="4048606"/>
            <a:ext cx="8250336" cy="239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157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DIE NIEDERLAGE SANHERIBS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915093" y="624837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 von Peter Paul Rubens (17. Jh.)</a:t>
            </a:r>
            <a:endParaRPr lang="de-CH" b="1" dirty="0"/>
          </a:p>
        </p:txBody>
      </p:sp>
      <p:pic>
        <p:nvPicPr>
          <p:cNvPr id="6146" name="Picture 2" descr="https://upload.wikimedia.org/wikipedia/commons/thumb/d/df/Peter_Paul_Rubens_082.jpg/800px-Peter_Paul_Rubens_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466" y="1183729"/>
            <a:ext cx="6315075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077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220072" y="382556"/>
            <a:ext cx="3523885" cy="124624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HISKIA-TUNNEL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220072" y="5877272"/>
            <a:ext cx="3686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Tamar </a:t>
            </a:r>
            <a:r>
              <a:rPr lang="de-CH" b="1" dirty="0" err="1" smtClean="0"/>
              <a:t>Hayardeni</a:t>
            </a:r>
            <a:r>
              <a:rPr lang="de-CH" b="1" dirty="0" smtClean="0"/>
              <a:t/>
            </a:r>
            <a:br>
              <a:rPr lang="de-CH" b="1" dirty="0" smtClean="0"/>
            </a:br>
            <a:r>
              <a:rPr lang="de-CH" b="1" dirty="0" smtClean="0"/>
              <a:t>(CC-BY 3.0)</a:t>
            </a:r>
            <a:endParaRPr lang="de-CH" b="1" dirty="0"/>
          </a:p>
        </p:txBody>
      </p:sp>
      <p:pic>
        <p:nvPicPr>
          <p:cNvPr id="12292" name="Picture 4" descr="https://upload.wikimedia.org/wikipedia/commons/thumb/6/64/Siloam51.jpg/640px-Siloam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9545"/>
            <a:ext cx="4680520" cy="616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388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572000" y="382556"/>
            <a:ext cx="4171957" cy="124624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VERLAUF DES HISKIA-TUNNELS</a:t>
            </a:r>
            <a:endParaRPr lang="de-CH" sz="3600" b="1" dirty="0"/>
          </a:p>
        </p:txBody>
      </p:sp>
      <p:pic>
        <p:nvPicPr>
          <p:cNvPr id="11266" name="Picture 2" descr="https://upload.wikimedia.org/wikipedia/commons/1/1d/Siloam_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90827"/>
            <a:ext cx="3894843" cy="606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427984" y="5877272"/>
            <a:ext cx="4478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Tamar </a:t>
            </a:r>
            <a:r>
              <a:rPr lang="de-CH" b="1" dirty="0" err="1" smtClean="0"/>
              <a:t>Hayardeni</a:t>
            </a:r>
            <a:r>
              <a:rPr lang="de-CH" b="1" dirty="0" smtClean="0"/>
              <a:t/>
            </a:r>
            <a:br>
              <a:rPr lang="de-CH" b="1" dirty="0" smtClean="0"/>
            </a:br>
            <a:r>
              <a:rPr lang="de-CH" b="1" dirty="0" smtClean="0"/>
              <a:t>(CC-BY 3.0)</a:t>
            </a:r>
            <a:endParaRPr lang="de-CH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573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 fontScale="90000"/>
          </a:bodyPr>
          <a:lstStyle/>
          <a:p>
            <a:pPr algn="l"/>
            <a:r>
              <a:rPr lang="de-CH" b="1" dirty="0" smtClean="0"/>
              <a:t>Das geteilte Königreich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4000" b="1" dirty="0" smtClean="0"/>
              <a:t>  </a:t>
            </a:r>
            <a:r>
              <a:rPr lang="de-CH" sz="4000" b="1" dirty="0" smtClean="0">
                <a:solidFill>
                  <a:srgbClr val="A89E64"/>
                </a:solidFill>
              </a:rPr>
              <a:t> Einleitung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1400" b="1" dirty="0"/>
              <a:t/>
            </a:r>
            <a:br>
              <a:rPr lang="de-CH" sz="1400" b="1" dirty="0"/>
            </a:br>
            <a:r>
              <a:rPr lang="de-CH" sz="4000" b="1" dirty="0" smtClean="0"/>
              <a:t>   1. Die Reichsteilung</a:t>
            </a:r>
            <a:br>
              <a:rPr lang="de-CH" sz="4000" b="1" dirty="0" smtClean="0"/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/>
              <a:t>2</a:t>
            </a:r>
            <a:r>
              <a:rPr lang="de-CH" sz="4000" b="1" dirty="0" smtClean="0"/>
              <a:t>. Die Geschichtsbücher des AT</a:t>
            </a:r>
            <a:br>
              <a:rPr lang="de-CH" sz="4000" b="1" dirty="0" smtClean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3. Das Nordreich Israel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4. Das Südreich </a:t>
            </a:r>
            <a:r>
              <a:rPr lang="de-CH" sz="4000" b="1" dirty="0" err="1" smtClean="0"/>
              <a:t>Juda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Schlusswort</a:t>
            </a:r>
            <a:endParaRPr lang="de-CH" sz="40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07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788024" y="382556"/>
            <a:ext cx="3955933" cy="124624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DER HISKIA-TUNNEL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686426" y="5877272"/>
            <a:ext cx="4118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Tamar </a:t>
            </a:r>
            <a:r>
              <a:rPr lang="de-CH" b="1" dirty="0" err="1" smtClean="0"/>
              <a:t>Hayardeni</a:t>
            </a:r>
            <a:r>
              <a:rPr lang="de-CH" b="1" dirty="0" smtClean="0"/>
              <a:t/>
            </a:r>
            <a:br>
              <a:rPr lang="de-CH" b="1" dirty="0" smtClean="0"/>
            </a:br>
            <a:r>
              <a:rPr lang="de-CH" b="1" dirty="0" smtClean="0"/>
              <a:t>(CC-BY 3.0)</a:t>
            </a:r>
            <a:endParaRPr lang="de-CH" b="1" dirty="0"/>
          </a:p>
        </p:txBody>
      </p:sp>
      <p:pic>
        <p:nvPicPr>
          <p:cNvPr id="13314" name="Picture 2" descr="https://upload.wikimedia.org/wikipedia/commons/4/4e/Siloam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2556"/>
            <a:ext cx="4032448" cy="607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393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6012160" y="382556"/>
            <a:ext cx="2731797" cy="124624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MANASSES UMKEHR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868144" y="5951021"/>
            <a:ext cx="2792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Bibelkarte </a:t>
            </a:r>
            <a:br>
              <a:rPr lang="de-CH" b="1" dirty="0" smtClean="0"/>
            </a:br>
            <a:r>
              <a:rPr lang="de-CH" b="1" dirty="0" smtClean="0"/>
              <a:t>aus dem Jahr 1904</a:t>
            </a:r>
            <a:endParaRPr lang="de-CH" b="1" dirty="0"/>
          </a:p>
        </p:txBody>
      </p:sp>
      <p:pic>
        <p:nvPicPr>
          <p:cNvPr id="1026" name="Picture 2" descr="La repentance de Manass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51" y="353910"/>
            <a:ext cx="5461889" cy="616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529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NEUBABYLONISCHE REICH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915093" y="624837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</a:t>
            </a:r>
            <a:r>
              <a:rPr lang="de-CH" b="1" dirty="0" err="1" smtClean="0"/>
              <a:t>Szajci</a:t>
            </a:r>
            <a:r>
              <a:rPr lang="de-CH" b="1" dirty="0" smtClean="0"/>
              <a:t> (CC-BY-SA 3.0)</a:t>
            </a:r>
            <a:endParaRPr lang="de-CH" b="1" dirty="0"/>
          </a:p>
        </p:txBody>
      </p:sp>
      <p:pic>
        <p:nvPicPr>
          <p:cNvPr id="2050" name="Picture 2" descr="https://upload.wikimedia.org/wikipedia/commons/thumb/5/55/Median_Empire-hu.svg/1024px-Median_Empire-hu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9" y="1240968"/>
            <a:ext cx="786765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3587067" y="3501008"/>
            <a:ext cx="1488989" cy="1152128"/>
          </a:xfrm>
          <a:prstGeom prst="ellipse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486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DAS NEUBABYLONISCHE REICH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915093" y="624837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Bild: </a:t>
            </a:r>
            <a:r>
              <a:rPr lang="de-CH" b="1" dirty="0" err="1" smtClean="0"/>
              <a:t>Szajci</a:t>
            </a:r>
            <a:r>
              <a:rPr lang="de-CH" b="1" dirty="0" smtClean="0"/>
              <a:t> (CC-BY-SA 3.0)</a:t>
            </a:r>
            <a:endParaRPr lang="de-CH" b="1" dirty="0"/>
          </a:p>
        </p:txBody>
      </p:sp>
      <p:pic>
        <p:nvPicPr>
          <p:cNvPr id="2050" name="Picture 2" descr="https://upload.wikimedia.org/wikipedia/commons/thumb/5/55/Median_Empire-hu.svg/1024px-Median_Empire-hu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9" y="1240968"/>
            <a:ext cx="786765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3587067" y="3501008"/>
            <a:ext cx="1488989" cy="1152128"/>
          </a:xfrm>
          <a:prstGeom prst="ellipse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Ellipse 7"/>
          <p:cNvSpPr/>
          <p:nvPr/>
        </p:nvSpPr>
        <p:spPr>
          <a:xfrm>
            <a:off x="3506285" y="2534997"/>
            <a:ext cx="1008113" cy="100811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128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788024" y="382556"/>
            <a:ext cx="3955933" cy="62312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KÖNIG JOSIA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644008" y="5674022"/>
            <a:ext cx="3872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Ausschnitt aus dem </a:t>
            </a:r>
            <a:br>
              <a:rPr lang="de-CH" b="1" dirty="0" smtClean="0"/>
            </a:br>
            <a:r>
              <a:rPr lang="de-CH" b="1" dirty="0" smtClean="0"/>
              <a:t>Wurzel-Jesse-Fenster in der Kirche Saint-Martin in </a:t>
            </a:r>
            <a:r>
              <a:rPr lang="de-CH" b="1" dirty="0" err="1" smtClean="0"/>
              <a:t>Groslay</a:t>
            </a:r>
            <a:endParaRPr lang="de-CH" b="1" dirty="0"/>
          </a:p>
        </p:txBody>
      </p:sp>
      <p:pic>
        <p:nvPicPr>
          <p:cNvPr id="5122" name="Picture 2" descr="https://upload.wikimedia.org/wikipedia/commons/thumb/2/2b/Groslay_Saint-Martin110530.JPG/640px-Groslay_Saint-Martin1105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2556"/>
            <a:ext cx="4104456" cy="616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553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A89E64"/>
                </a:solidFill>
              </a:rPr>
              <a:t>2Chr 34,19: </a:t>
            </a:r>
            <a:r>
              <a:rPr lang="de-CH" sz="4000" b="1" dirty="0" smtClean="0"/>
              <a:t>Und es geschah, als der König die Worte des Gesetzes hörte, da zerriss er seine Kleider.</a:t>
            </a:r>
            <a:endParaRPr lang="de-CH" sz="4000" b="1" dirty="0"/>
          </a:p>
        </p:txBody>
      </p:sp>
      <p:pic>
        <p:nvPicPr>
          <p:cNvPr id="2" name="Picture 2" descr="D:\02 Samaria and the Center\Bethel-Ai\Et-Tell Early Bronze temple interior, tb0713044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4" b="35085"/>
          <a:stretch/>
        </p:blipFill>
        <p:spPr bwMode="auto">
          <a:xfrm>
            <a:off x="439078" y="4048606"/>
            <a:ext cx="8250336" cy="239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835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JOSIA WIRD DAS GESETZ VORGELESEN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915093" y="6248372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Julius Schnorr von Carolsfeld</a:t>
            </a:r>
            <a:endParaRPr lang="de-CH" b="1" dirty="0"/>
          </a:p>
        </p:txBody>
      </p:sp>
      <p:pic>
        <p:nvPicPr>
          <p:cNvPr id="3074" name="Picture 2" descr="https://upload.wikimedia.org/wikipedia/commons/thumb/2/24/Josiah.gif/640px-Josiah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541" y="1266797"/>
            <a:ext cx="5876925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699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4644008" y="382556"/>
            <a:ext cx="4099949" cy="62312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KÖNIG JOSIA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4644008" y="5906246"/>
            <a:ext cx="3872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Gemälde aus der Maria-Kirche</a:t>
            </a:r>
            <a:br>
              <a:rPr lang="de-CH" b="1" dirty="0" smtClean="0"/>
            </a:br>
            <a:r>
              <a:rPr lang="de-CH" b="1" dirty="0" smtClean="0"/>
              <a:t>in </a:t>
            </a:r>
            <a:r>
              <a:rPr lang="de-CH" b="1" dirty="0" err="1" smtClean="0"/>
              <a:t>Ahus</a:t>
            </a:r>
            <a:r>
              <a:rPr lang="de-CH" b="1" dirty="0" smtClean="0"/>
              <a:t> (SWE)</a:t>
            </a:r>
            <a:endParaRPr lang="de-CH" b="1" dirty="0"/>
          </a:p>
        </p:txBody>
      </p:sp>
      <p:pic>
        <p:nvPicPr>
          <p:cNvPr id="6146" name="Picture 2" descr="Josias sur une peinture du XVIIe siècle du chœur de l'église Sainte-Marie d'Åhus, en Suède (artiste inconnu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2556"/>
            <a:ext cx="4112837" cy="607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644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347864" y="382556"/>
            <a:ext cx="5396093" cy="175030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MUTMASSLICHE</a:t>
            </a:r>
            <a:br>
              <a:rPr lang="de-CH" sz="3600" b="1" dirty="0" smtClean="0"/>
            </a:br>
            <a:r>
              <a:rPr lang="de-CH" sz="3600" b="1" dirty="0" smtClean="0"/>
              <a:t>BRONZE-STATUE VON NECHO II.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275856" y="6228020"/>
            <a:ext cx="5168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/>
              <a:t>Bild: Marku1988 (CC-BY 2.5)</a:t>
            </a:r>
            <a:endParaRPr lang="de-CH" b="1" dirty="0"/>
          </a:p>
        </p:txBody>
      </p:sp>
      <p:pic>
        <p:nvPicPr>
          <p:cNvPr id="7170" name="Picture 2" descr="Necho-KnellingStatue BrooklynMuseu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8973"/>
            <a:ext cx="2520280" cy="614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701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57606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3600" b="1" dirty="0" smtClean="0"/>
              <a:t>NEBUKADNEZAR II.</a:t>
            </a:r>
            <a:endParaRPr lang="de-CH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915093" y="6228020"/>
            <a:ext cx="7443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/>
              <a:t>Inschrift auf einem Onyx-Stein-Auge einer </a:t>
            </a:r>
            <a:r>
              <a:rPr lang="de-CH" b="1" dirty="0" err="1" smtClean="0"/>
              <a:t>Mardukstatue</a:t>
            </a:r>
            <a:endParaRPr lang="de-CH" b="1" dirty="0"/>
          </a:p>
        </p:txBody>
      </p:sp>
      <p:pic>
        <p:nvPicPr>
          <p:cNvPr id="8194" name="Picture 2" descr="https://upload.wikimedia.org/wikipedia/commons/5/5f/Nebukadnessar_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412" y="1268759"/>
            <a:ext cx="4792384" cy="484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228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73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155632" cy="5760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563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 fontScale="90000"/>
          </a:bodyPr>
          <a:lstStyle/>
          <a:p>
            <a:pPr algn="l"/>
            <a:r>
              <a:rPr lang="de-CH" b="1" dirty="0" smtClean="0"/>
              <a:t>Das geteilte Königreich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4000" b="1" dirty="0" smtClean="0"/>
              <a:t>  </a:t>
            </a:r>
            <a:r>
              <a:rPr lang="de-CH" sz="4000" b="1" dirty="0" smtClean="0">
                <a:solidFill>
                  <a:srgbClr val="A89E64"/>
                </a:solidFill>
              </a:rPr>
              <a:t> </a:t>
            </a:r>
            <a:r>
              <a:rPr lang="de-CH" sz="4000" b="1" dirty="0" smtClean="0"/>
              <a:t>Einleitung</a:t>
            </a:r>
            <a:br>
              <a:rPr lang="de-CH" sz="4000" b="1" dirty="0" smtClean="0"/>
            </a:br>
            <a:r>
              <a:rPr lang="de-CH" sz="1400" b="1" dirty="0"/>
              <a:t/>
            </a:r>
            <a:br>
              <a:rPr lang="de-CH" sz="1400" b="1" dirty="0"/>
            </a:br>
            <a:r>
              <a:rPr lang="de-CH" sz="4000" b="1" dirty="0" smtClean="0"/>
              <a:t>   1. Die Reichsteilung</a:t>
            </a:r>
            <a:br>
              <a:rPr lang="de-CH" sz="4000" b="1" dirty="0" smtClean="0"/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/>
              <a:t>2</a:t>
            </a:r>
            <a:r>
              <a:rPr lang="de-CH" sz="4000" b="1" dirty="0" smtClean="0"/>
              <a:t>. Die Geschichtsbücher des AT</a:t>
            </a:r>
            <a:br>
              <a:rPr lang="de-CH" sz="4000" b="1" dirty="0" smtClean="0"/>
            </a:br>
            <a:r>
              <a:rPr lang="de-CH" sz="800" b="1" dirty="0"/>
              <a:t/>
            </a:r>
            <a:br>
              <a:rPr lang="de-CH" sz="800" b="1" dirty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/>
              <a:t>   3. Das Nordreich Israel</a:t>
            </a:r>
            <a:r>
              <a:rPr lang="de-CH" sz="4000" b="1" dirty="0">
                <a:solidFill>
                  <a:srgbClr val="A89E64"/>
                </a:solidFill>
              </a:rPr>
              <a:t/>
            </a:r>
            <a:br>
              <a:rPr lang="de-CH" sz="4000" b="1" dirty="0">
                <a:solidFill>
                  <a:srgbClr val="A89E64"/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rgbClr val="A89E64"/>
                </a:solidFill>
              </a:rPr>
              <a:t>   </a:t>
            </a:r>
            <a:r>
              <a:rPr lang="de-CH" sz="4000" b="1" dirty="0" smtClean="0"/>
              <a:t>4. Das Südreich </a:t>
            </a:r>
            <a:r>
              <a:rPr lang="de-CH" sz="4000" b="1" dirty="0" err="1" smtClean="0"/>
              <a:t>Juda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rgbClr val="A89E64"/>
                </a:solidFill>
              </a:rPr>
              <a:t>   Schlusswort</a:t>
            </a:r>
            <a:endParaRPr lang="de-CH" sz="4000" b="1" dirty="0">
              <a:solidFill>
                <a:srgbClr val="A89E64"/>
              </a:solidFill>
            </a:endParaRPr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860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395536" y="404664"/>
            <a:ext cx="8424936" cy="32403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CH" sz="4000" b="1" dirty="0" smtClean="0">
                <a:solidFill>
                  <a:srgbClr val="A89E64"/>
                </a:solidFill>
              </a:rPr>
              <a:t>2Chr 16,9: </a:t>
            </a:r>
            <a:r>
              <a:rPr lang="de-CH" sz="4000" b="1" dirty="0" smtClean="0"/>
              <a:t>Denn die Augen des Herrn durchstreifen die ganze Erde, um sich mächtig zu erweisen an denen, deren Herz ungeteilt auf ihn gerichtet ist.</a:t>
            </a:r>
            <a:endParaRPr lang="de-CH" sz="4000" b="1" dirty="0"/>
          </a:p>
        </p:txBody>
      </p:sp>
      <p:pic>
        <p:nvPicPr>
          <p:cNvPr id="2" name="Picture 2" descr="D:\02 Samaria and the Center\Bethel-Ai\Et-Tell Early Bronze temple interior, tb0713044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64" b="35085"/>
          <a:stretch/>
        </p:blipFill>
        <p:spPr bwMode="auto">
          <a:xfrm>
            <a:off x="439078" y="4048606"/>
            <a:ext cx="8250336" cy="2394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577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1560" y="2522634"/>
            <a:ext cx="7920880" cy="1812731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</p:spPr>
        <p:txBody>
          <a:bodyPr wrap="square" tIns="288000" bIns="288000" rtlCol="0">
            <a:spAutoFit/>
          </a:bodyPr>
          <a:lstStyle/>
          <a:p>
            <a:pPr algn="ctr"/>
            <a:r>
              <a:rPr lang="de-CH" sz="4400" b="1" dirty="0" smtClean="0"/>
              <a:t>Das geteilte Königreich</a:t>
            </a:r>
          </a:p>
          <a:p>
            <a:pPr algn="ctr"/>
            <a:r>
              <a:rPr lang="de-CH" sz="3600" b="1" dirty="0" smtClean="0">
                <a:solidFill>
                  <a:srgbClr val="A89E64"/>
                </a:solidFill>
              </a:rPr>
              <a:t>(Bibelkurs, Teil 12/24)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52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214">
        <p:fade/>
      </p:transition>
    </mc:Choice>
    <mc:Fallback xmlns="">
      <p:transition spd="med" advTm="12214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73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2" y="548118"/>
            <a:ext cx="8136904" cy="58015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384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3792" y="476672"/>
            <a:ext cx="8280920" cy="5904656"/>
          </a:xfrm>
        </p:spPr>
        <p:txBody>
          <a:bodyPr anchor="t">
            <a:normAutofit fontScale="90000"/>
          </a:bodyPr>
          <a:lstStyle/>
          <a:p>
            <a:pPr algn="l"/>
            <a:r>
              <a:rPr lang="de-CH" b="1" dirty="0" smtClean="0"/>
              <a:t>Das geteilte Königreich</a:t>
            </a:r>
            <a:br>
              <a:rPr lang="de-CH" b="1" dirty="0" smtClean="0"/>
            </a:br>
            <a: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CH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CH" sz="4000" b="1" dirty="0" smtClean="0"/>
              <a:t>  </a:t>
            </a:r>
            <a:r>
              <a:rPr lang="de-CH" sz="4000" b="1" dirty="0" smtClean="0">
                <a:solidFill>
                  <a:srgbClr val="A89E64"/>
                </a:solidFill>
              </a:rPr>
              <a:t> </a:t>
            </a:r>
            <a:r>
              <a:rPr lang="de-CH" sz="4000" b="1" dirty="0" smtClean="0"/>
              <a:t>Einleitung</a:t>
            </a:r>
            <a:br>
              <a:rPr lang="de-CH" sz="4000" b="1" dirty="0" smtClean="0"/>
            </a:br>
            <a:r>
              <a:rPr lang="de-CH" sz="1400" b="1" dirty="0"/>
              <a:t/>
            </a:r>
            <a:br>
              <a:rPr lang="de-CH" sz="1400" b="1" dirty="0"/>
            </a:br>
            <a:r>
              <a:rPr lang="de-CH" sz="4000" b="1" dirty="0" smtClean="0"/>
              <a:t>   </a:t>
            </a:r>
            <a:r>
              <a:rPr lang="de-CH" sz="4000" b="1" dirty="0" smtClean="0">
                <a:solidFill>
                  <a:srgbClr val="A89E64"/>
                </a:solidFill>
              </a:rPr>
              <a:t>1. Die Reichsteilung</a:t>
            </a:r>
            <a:r>
              <a:rPr lang="de-CH" sz="4000" b="1" dirty="0" smtClean="0"/>
              <a:t/>
            </a:r>
            <a:br>
              <a:rPr lang="de-CH" sz="4000" b="1" dirty="0" smtClean="0"/>
            </a:br>
            <a: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/>
              <a:t>2</a:t>
            </a:r>
            <a:r>
              <a:rPr lang="de-CH" sz="4000" b="1" dirty="0" smtClean="0"/>
              <a:t>. Die Geschichtsbücher des AT</a:t>
            </a:r>
            <a:br>
              <a:rPr lang="de-CH" sz="4000" b="1" dirty="0" smtClean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3. Das Nordreich Israel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4. Das Südreich </a:t>
            </a:r>
            <a:r>
              <a:rPr lang="de-CH" sz="4000" b="1" dirty="0" err="1" smtClean="0"/>
              <a:t>Juda</a:t>
            </a:r>
            <a:r>
              <a:rPr lang="de-CH" sz="4000" b="1" dirty="0"/>
              <a:t/>
            </a:r>
            <a:br>
              <a:rPr lang="de-CH" sz="4000" b="1" dirty="0"/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de-CH" sz="800" b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de-CH" sz="4000" b="1" dirty="0" smtClean="0">
                <a:solidFill>
                  <a:schemeClr val="accent4">
                    <a:lumMod val="75000"/>
                  </a:schemeClr>
                </a:solidFill>
              </a:rPr>
              <a:t>   </a:t>
            </a:r>
            <a:r>
              <a:rPr lang="de-CH" sz="4000" b="1" dirty="0" smtClean="0"/>
              <a:t>Schlusswort</a:t>
            </a:r>
            <a:endParaRPr lang="de-CH" sz="4000" b="1" dirty="0"/>
          </a:p>
        </p:txBody>
      </p:sp>
      <p:pic>
        <p:nvPicPr>
          <p:cNvPr id="4" name="Grafik 3" descr="http://www.calligraphy-museum.com/EditorFiles/image/News/2011/09/2011-09-28_b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364812"/>
            <a:ext cx="2793876" cy="12325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645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SLIDE_COUNT" val="72"/>
  <p:tag name="TAG_BACKING_FORM_KEY" val="1705874-c:\users\colombo.perm\documents\001 files\001 hans\02 egw\03 bibelkurs\06 powerpoint\bibelkurs teil 12 internet.pptx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AUDIO_FILEPATH" val="C:\Users\Colombo.Perm\Documents\001 FILES\001 HANS\02 EGW\03 BIBELKURS\09 AUDIO-DATEIEN\150501_10_Bibelkurs_10.mp3"/>
  <p:tag name="ELAPSEDTIME" val="1586.652"/>
  <p:tag name="AUDIO_ID" val="1527"/>
  <p:tag name="ARTICULATE_USED_LAYOUT" val="1"/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_AUDIO_FILEPATH" val="C:\Users\Colombo.Perm\Documents\001 FILES\001 HANS\02 EGW\03 BIBELKURS\09 AUDIO-DATEIEN\150501_10_Bibelkurs_10.mp3"/>
  <p:tag name="ELAPSEDTIME" val="1586.652"/>
  <p:tag name="AUDIO_ID" val="1527"/>
  <p:tag name="ARTICULATE_USED_LAYOUT" val="1"/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753</Words>
  <Application>Microsoft Office PowerPoint</Application>
  <PresentationFormat>Bildschirmpräsentation (4:3)</PresentationFormat>
  <Paragraphs>129</Paragraphs>
  <Slides>72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72</vt:i4>
      </vt:variant>
    </vt:vector>
  </HeadingPairs>
  <TitlesOfParts>
    <vt:vector size="73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Das geteilte Königreich     Einleitung     1. Die Reichsteilung      2. Die Geschichtsbücher des AT      3. Das Nordreich Israel      4. Das Südreich Juda      Schlusswort</vt:lpstr>
      <vt:lpstr>PowerPoint-Präsentation</vt:lpstr>
      <vt:lpstr>PowerPoint-Präsentation</vt:lpstr>
      <vt:lpstr>Das geteilte Königreich     Einleitung     1. Die Reichsteilung      2. Die Geschichtsbücher des AT      3. Das Nordreich Israel      4. Das Südreich Juda      Schlusswort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Das geteilte Königreich     Einleitung     1. Die Reichsteilung      2. Die Geschichtsbücher des AT      3. Das Nordreich Israel      4. Das Südreich Juda      Schlusswort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Das geteilte Königreich     Einleitung     1. Die Reichsteilung      2. Die Geschichtsbücher des AT      3. Das Nordreich Israel      4. Das Südreich Juda      Schlusswort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Das geteilte Königreich     Einleitung     1. Die Reichsteilung      2. Die Geschichtsbücher des AT      3. Das Nordreich Israel      4. Das Südreich Juda      Schlusswort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Das geteilte Königreich     Einleitung     1. Die Reichsteilung      2. Die Geschichtsbücher des AT      3. Das Nordreich Israel      4. Das Südreich Juda      Schlusswort</vt:lpstr>
      <vt:lpstr>PowerPoint-Präsentation</vt:lpstr>
      <vt:lpstr>PowerPoint-Präsentation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Römerbrief  Verfasser   Paulus Adressat  Gemeinde in Rom Abfassungszeit 57 n. Chr. Abfassungsort Korinth (GRE)  Gliederung:  Kapitel 1-11  Lehre Kapitel 12-16  Anwendung  Bild: Der Apostel Paulus beim Schreiben, Zeichnung aus einer Handschrift aus dem 9. Jahrhundert</dc:title>
  <dc:creator>Hans Trüb</dc:creator>
  <cp:lastModifiedBy>Colombo</cp:lastModifiedBy>
  <cp:revision>478</cp:revision>
  <dcterms:created xsi:type="dcterms:W3CDTF">2012-03-09T15:08:16Z</dcterms:created>
  <dcterms:modified xsi:type="dcterms:W3CDTF">2015-06-22T12:38:24Z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3024D740-B6D7-4D4A-9C51-C6234B5A1F9F</vt:lpwstr>
  </property>
  <property fmtid="{D5CDD505-2E9C-101B-9397-08002B2CF9AE}" pid="3" name="ArticulatePath">
    <vt:lpwstr>BIBELKURS TEIL 09</vt:lpwstr>
  </property>
</Properties>
</file>