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61" r:id="rId2"/>
    <p:sldId id="1063" r:id="rId3"/>
    <p:sldId id="1064" r:id="rId4"/>
    <p:sldId id="652" r:id="rId5"/>
    <p:sldId id="765" r:id="rId6"/>
    <p:sldId id="1003" r:id="rId7"/>
    <p:sldId id="1027" r:id="rId8"/>
    <p:sldId id="1004" r:id="rId9"/>
    <p:sldId id="1005" r:id="rId10"/>
    <p:sldId id="1006" r:id="rId11"/>
    <p:sldId id="953" r:id="rId12"/>
    <p:sldId id="1007" r:id="rId13"/>
    <p:sldId id="1008" r:id="rId14"/>
    <p:sldId id="1009" r:id="rId15"/>
    <p:sldId id="1010" r:id="rId16"/>
    <p:sldId id="1011" r:id="rId17"/>
    <p:sldId id="1012" r:id="rId18"/>
    <p:sldId id="1013" r:id="rId19"/>
    <p:sldId id="1014" r:id="rId20"/>
    <p:sldId id="1015" r:id="rId21"/>
    <p:sldId id="1020" r:id="rId22"/>
    <p:sldId id="1016" r:id="rId23"/>
    <p:sldId id="1017" r:id="rId24"/>
    <p:sldId id="1018" r:id="rId25"/>
    <p:sldId id="1019" r:id="rId26"/>
    <p:sldId id="1023" r:id="rId27"/>
    <p:sldId id="1022" r:id="rId28"/>
    <p:sldId id="1024" r:id="rId29"/>
    <p:sldId id="1025" r:id="rId30"/>
    <p:sldId id="1058" r:id="rId31"/>
    <p:sldId id="1026" r:id="rId32"/>
    <p:sldId id="1029" r:id="rId33"/>
    <p:sldId id="1030" r:id="rId34"/>
    <p:sldId id="1031" r:id="rId35"/>
    <p:sldId id="1032" r:id="rId36"/>
    <p:sldId id="1021" r:id="rId37"/>
    <p:sldId id="1033" r:id="rId38"/>
    <p:sldId id="1035" r:id="rId39"/>
    <p:sldId id="1059" r:id="rId40"/>
    <p:sldId id="1036" r:id="rId41"/>
    <p:sldId id="1038" r:id="rId42"/>
    <p:sldId id="1039" r:id="rId43"/>
    <p:sldId id="1037" r:id="rId44"/>
    <p:sldId id="1040" r:id="rId45"/>
    <p:sldId id="1041" r:id="rId46"/>
    <p:sldId id="1060" r:id="rId47"/>
    <p:sldId id="1042" r:id="rId48"/>
    <p:sldId id="1044" r:id="rId49"/>
    <p:sldId id="1045" r:id="rId50"/>
    <p:sldId id="1046" r:id="rId51"/>
    <p:sldId id="1047" r:id="rId52"/>
    <p:sldId id="1048" r:id="rId53"/>
    <p:sldId id="1055" r:id="rId54"/>
    <p:sldId id="1050" r:id="rId55"/>
    <p:sldId id="1049" r:id="rId56"/>
    <p:sldId id="1051" r:id="rId57"/>
    <p:sldId id="1052" r:id="rId58"/>
    <p:sldId id="956" r:id="rId59"/>
    <p:sldId id="1053" r:id="rId60"/>
    <p:sldId id="1057" r:id="rId61"/>
    <p:sldId id="1054" r:id="rId62"/>
    <p:sldId id="1062" r:id="rId63"/>
  </p:sldIdLst>
  <p:sldSz cx="9144000" cy="6858000" type="screen4x3"/>
  <p:notesSz cx="6858000" cy="9144000"/>
  <p:custDataLst>
    <p:tags r:id="rId6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32A"/>
    <a:srgbClr val="A89E64"/>
    <a:srgbClr val="FAC090"/>
    <a:srgbClr val="FFDF79"/>
    <a:srgbClr val="E3C367"/>
    <a:srgbClr val="F1CFB5"/>
    <a:srgbClr val="FFFFFF"/>
    <a:srgbClr val="FFFF00"/>
    <a:srgbClr val="FD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316" autoAdjust="0"/>
  </p:normalViewPr>
  <p:slideViewPr>
    <p:cSldViewPr>
      <p:cViewPr>
        <p:scale>
          <a:sx n="66" d="100"/>
          <a:sy n="66" d="100"/>
        </p:scale>
        <p:origin x="-148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Gesetzgebung am Sinai</a:t>
            </a:r>
          </a:p>
          <a:p>
            <a:pPr algn="ctr"/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(Bibelkurs, Teil 07/24)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6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19,5b-6a: </a:t>
            </a:r>
            <a:r>
              <a:rPr lang="de-DE" sz="4000" b="1" dirty="0" smtClean="0"/>
              <a:t>Denn die ganze </a:t>
            </a:r>
            <a:br>
              <a:rPr lang="de-DE" sz="4000" b="1" dirty="0" smtClean="0"/>
            </a:br>
            <a:r>
              <a:rPr lang="de-DE" sz="4000" b="1" dirty="0" smtClean="0"/>
              <a:t>Erde gehört mir, ihr aber sollt mir ein Königreich von Priestern und ein heiliges Volk sein.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88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1.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Ich bin der Herr, dein Gott, der ich dich aus dem Land Ägypten, aus dem Haus der Knechtschaft herausgeführt habe. Du sollst keine anderen Götter neben mir haben.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2.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dir kein Bildnis noch irgendein Gleichnis machen. […] Bete sie nicht an und diene ihnen nicht.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3.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den Namen des Herrn, deines Gottes, nicht missbrauchen.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4.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Gedenke an den Sabbattag und heilige ihn! Sechs Tage sollst du arbeiten und alle deine Werke tun; aber am siebten Tag ist der Sabbat des Herrn, deines Gottes; da sollst du kein Werk tun.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5.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deinen Vater und deine Mutter ehren.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6.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nicht töten.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7.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nicht ehebrechen.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8.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nicht stehlen.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9.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nicht kein falsches Zeugnis reden gegen deinen Nächsten.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7,7a</a:t>
            </a:r>
            <a:r>
              <a:rPr lang="de-CH" sz="4000" b="1" dirty="0" smtClean="0">
                <a:solidFill>
                  <a:srgbClr val="D4732A"/>
                </a:solidFill>
              </a:rPr>
              <a:t>: </a:t>
            </a:r>
            <a:r>
              <a:rPr lang="de-DE" sz="4000" b="1" dirty="0" smtClean="0"/>
              <a:t>Was wollen wir nun sagen? Ist das Gesetz Sünde? Das sei ferne! Aber ich hätte die Sünde nicht erkannt, </a:t>
            </a:r>
            <a:r>
              <a:rPr lang="de-DE" sz="4000" b="1" dirty="0" err="1" smtClean="0"/>
              <a:t>ausser</a:t>
            </a:r>
            <a:r>
              <a:rPr lang="de-DE" sz="4000" b="1" dirty="0" smtClean="0"/>
              <a:t> durch das Gesetz.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3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10.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nicht begehren die Frau deines Nächsten, noch seinen Knecht, noch seine Magd, noch sein Rind, noch seinen Esel, noch irgend etwas, das dein Nächster hat.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MOSE EMPFÄNGT DIE ZEHN GEBOTE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44008" y="580700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Mosaik im </a:t>
            </a:r>
            <a:r>
              <a:rPr lang="de-CH" b="1" dirty="0" err="1" smtClean="0"/>
              <a:t>Katharinenkloster</a:t>
            </a:r>
            <a:r>
              <a:rPr lang="de-CH" b="1" dirty="0" smtClean="0"/>
              <a:t> am Sinai, 6. Jahrhundert n. Chr.</a:t>
            </a:r>
            <a:endParaRPr lang="de-CH" b="1" dirty="0"/>
          </a:p>
        </p:txBody>
      </p:sp>
      <p:pic>
        <p:nvPicPr>
          <p:cNvPr id="2050" name="Picture 2" descr="http://upload.wikimedia.org/wikipedia/commons/e/e8/Moisei_St.Catherin_Sin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456384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BUNDESSCHLUSS AM SINAI</a:t>
            </a:r>
          </a:p>
          <a:p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18146"/>
              </p:ext>
            </p:extLst>
          </p:nvPr>
        </p:nvGraphicFramePr>
        <p:xfrm>
          <a:off x="415818" y="1484784"/>
          <a:ext cx="8404654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022"/>
                <a:gridCol w="5688632"/>
              </a:tblGrid>
              <a:tr h="791319"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STELLE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THEMA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1044308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2Mo</a:t>
                      </a:r>
                      <a:r>
                        <a:rPr lang="de-CH" sz="3200" b="1" baseline="0" dirty="0" smtClean="0"/>
                        <a:t> 19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Erwählung Israels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044308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2Mo 20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Zehn Gebote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044308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2Mo 21-23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„Buch des Bundes“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044308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2Mo 24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Bundesschluss</a:t>
                      </a:r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2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24,7a: </a:t>
            </a:r>
            <a:r>
              <a:rPr lang="de-DE" sz="4000" b="1" dirty="0" smtClean="0"/>
              <a:t>Darauf nahm er [= Mose] das Buch des Bundes und las es vor den Ohren des Volkes.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04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24,7b: </a:t>
            </a:r>
            <a:r>
              <a:rPr lang="de-DE" sz="4000" b="1" dirty="0" smtClean="0"/>
              <a:t>Und sie sprachen: Alles, was der Herr gesagt hat, das wollen wir tun und darauf hören!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1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24,8: </a:t>
            </a:r>
            <a:r>
              <a:rPr lang="de-DE" sz="4000" b="1" dirty="0" smtClean="0"/>
              <a:t>Da nahm Mose das Blut </a:t>
            </a:r>
            <a:br>
              <a:rPr lang="de-DE" sz="4000" b="1" dirty="0" smtClean="0"/>
            </a:br>
            <a:r>
              <a:rPr lang="de-DE" sz="4000" b="1" dirty="0" smtClean="0"/>
              <a:t>und sprengte es auf das Volk und sprach: Seht, das ist das Blut des </a:t>
            </a:r>
            <a:r>
              <a:rPr lang="de-DE" sz="4000" b="1" dirty="0" err="1" smtClean="0"/>
              <a:t>Bun</a:t>
            </a:r>
            <a:r>
              <a:rPr lang="de-DE" sz="4000" b="1" dirty="0" smtClean="0"/>
              <a:t>-des, den der Herr mit euch </a:t>
            </a:r>
            <a:r>
              <a:rPr lang="de-DE" sz="4000" b="1" dirty="0" err="1" smtClean="0"/>
              <a:t>geschlos-sen</a:t>
            </a:r>
            <a:r>
              <a:rPr lang="de-DE" sz="4000" b="1" dirty="0" smtClean="0"/>
              <a:t> hat aufgrund aller dieser Worte.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4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Der dreifache Nutzen des Gesetzes</a:t>
            </a:r>
            <a:br>
              <a:rPr lang="de-CH" b="1" dirty="0" smtClean="0"/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>
                <a:solidFill>
                  <a:srgbClr val="D4732A"/>
                </a:solidFill>
              </a:rPr>
              <a:t>	</a:t>
            </a:r>
            <a:r>
              <a:rPr lang="de-CH" sz="4000" b="1" dirty="0" smtClean="0">
                <a:solidFill>
                  <a:srgbClr val="0070C0"/>
                </a:solidFill>
              </a:rPr>
              <a:t>Riegel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rgbClr val="0070C0"/>
                </a:solidFill>
              </a:rPr>
              <a:t>	</a:t>
            </a:r>
            <a:r>
              <a:rPr lang="de-CH" sz="4000" i="1" dirty="0" err="1" smtClean="0">
                <a:solidFill>
                  <a:srgbClr val="0070C0"/>
                </a:solidFill>
              </a:rPr>
              <a:t>usus</a:t>
            </a:r>
            <a:r>
              <a:rPr lang="de-CH" sz="4000" i="1" dirty="0" smtClean="0">
                <a:solidFill>
                  <a:srgbClr val="0070C0"/>
                </a:solidFill>
              </a:rPr>
              <a:t> </a:t>
            </a:r>
            <a:r>
              <a:rPr lang="de-CH" sz="4000" i="1" dirty="0" err="1" smtClean="0">
                <a:solidFill>
                  <a:srgbClr val="0070C0"/>
                </a:solidFill>
              </a:rPr>
              <a:t>politicus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	</a:t>
            </a:r>
            <a:r>
              <a:rPr lang="de-CH" sz="4000" b="1" dirty="0" smtClean="0">
                <a:solidFill>
                  <a:schemeClr val="bg1"/>
                </a:solidFill>
              </a:rPr>
              <a:t>Spiegel</a:t>
            </a:r>
            <a:br>
              <a:rPr lang="de-CH" sz="4000" b="1" dirty="0" smtClean="0">
                <a:solidFill>
                  <a:schemeClr val="bg1"/>
                </a:solidFill>
              </a:rPr>
            </a:br>
            <a:r>
              <a:rPr lang="de-CH" sz="4000" b="1" dirty="0" smtClean="0">
                <a:solidFill>
                  <a:schemeClr val="bg1"/>
                </a:solidFill>
              </a:rPr>
              <a:t>	</a:t>
            </a:r>
            <a:r>
              <a:rPr lang="de-CH" sz="4000" i="1" dirty="0" err="1" smtClean="0">
                <a:solidFill>
                  <a:schemeClr val="bg1"/>
                </a:solidFill>
              </a:rPr>
              <a:t>usus</a:t>
            </a:r>
            <a:r>
              <a:rPr lang="de-CH" sz="4000" i="1" dirty="0" smtClean="0">
                <a:solidFill>
                  <a:schemeClr val="bg1"/>
                </a:solidFill>
              </a:rPr>
              <a:t> </a:t>
            </a:r>
            <a:r>
              <a:rPr lang="de-CH" sz="4000" i="1" dirty="0" err="1" smtClean="0">
                <a:solidFill>
                  <a:schemeClr val="bg1"/>
                </a:solidFill>
              </a:rPr>
              <a:t>paedagogicus</a:t>
            </a:r>
            <a:r>
              <a:rPr lang="de-CH" sz="4000" i="1" dirty="0" smtClean="0">
                <a:solidFill>
                  <a:schemeClr val="bg1"/>
                </a:solidFill>
              </a:rPr>
              <a:t> / </a:t>
            </a:r>
            <a:r>
              <a:rPr lang="de-CH" sz="4000" i="1" dirty="0" err="1" smtClean="0">
                <a:solidFill>
                  <a:schemeClr val="bg1"/>
                </a:solidFill>
              </a:rPr>
              <a:t>elenchticus</a:t>
            </a:r>
            <a:r>
              <a:rPr lang="de-CH" sz="4000" i="1" dirty="0" smtClean="0">
                <a:solidFill>
                  <a:schemeClr val="bg1"/>
                </a:solidFill>
              </a:rPr>
              <a:t/>
            </a:r>
            <a:br>
              <a:rPr lang="de-CH" sz="4000" i="1" dirty="0" smtClean="0">
                <a:solidFill>
                  <a:schemeClr val="bg1"/>
                </a:solidFill>
              </a:rPr>
            </a:br>
            <a:r>
              <a:rPr lang="de-CH" sz="1200" b="1" dirty="0" smtClean="0">
                <a:solidFill>
                  <a:schemeClr val="bg1"/>
                </a:solidFill>
              </a:rPr>
              <a:t/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2800" b="1" dirty="0" smtClean="0">
                <a:solidFill>
                  <a:schemeClr val="bg1"/>
                </a:solidFill>
              </a:rPr>
              <a:t/>
            </a:r>
            <a:br>
              <a:rPr lang="de-CH" sz="2800" b="1" dirty="0" smtClean="0">
                <a:solidFill>
                  <a:schemeClr val="bg1"/>
                </a:solidFill>
              </a:rPr>
            </a:br>
            <a:r>
              <a:rPr lang="de-CH" sz="4000" b="1" dirty="0" smtClean="0">
                <a:solidFill>
                  <a:schemeClr val="bg1"/>
                </a:solidFill>
              </a:rPr>
              <a:t>   	Regel</a:t>
            </a:r>
            <a:br>
              <a:rPr lang="de-CH" sz="4000" b="1" dirty="0" smtClean="0">
                <a:solidFill>
                  <a:schemeClr val="bg1"/>
                </a:solidFill>
              </a:rPr>
            </a:br>
            <a:r>
              <a:rPr lang="de-CH" sz="4000" b="1" dirty="0" smtClean="0">
                <a:solidFill>
                  <a:schemeClr val="bg1"/>
                </a:solidFill>
              </a:rPr>
              <a:t>	</a:t>
            </a:r>
            <a:r>
              <a:rPr lang="de-CH" sz="4000" i="1" dirty="0" err="1" smtClean="0">
                <a:solidFill>
                  <a:schemeClr val="bg1"/>
                </a:solidFill>
              </a:rPr>
              <a:t>usus</a:t>
            </a:r>
            <a:r>
              <a:rPr lang="de-CH" sz="4000" i="1" dirty="0" smtClean="0">
                <a:solidFill>
                  <a:schemeClr val="bg1"/>
                </a:solidFill>
              </a:rPr>
              <a:t> </a:t>
            </a:r>
            <a:r>
              <a:rPr lang="de-CH" sz="4000" i="1" dirty="0" err="1" smtClean="0">
                <a:solidFill>
                  <a:schemeClr val="bg1"/>
                </a:solidFill>
              </a:rPr>
              <a:t>didacticus</a:t>
            </a:r>
            <a:r>
              <a:rPr lang="de-CH" sz="4000" i="1" dirty="0"/>
              <a:t/>
            </a:r>
            <a:br>
              <a:rPr lang="de-CH" sz="4000" i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extLst>
      <p:ext uri="{BB962C8B-B14F-4D97-AF65-F5344CB8AC3E}">
        <p14:creationId xmlns:p14="http://schemas.microsoft.com/office/powerpoint/2010/main" val="4847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Der dreifache Nutzen des Gesetzes</a:t>
            </a:r>
            <a:br>
              <a:rPr lang="de-CH" b="1" dirty="0" smtClean="0"/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>
                <a:solidFill>
                  <a:srgbClr val="D4732A"/>
                </a:solidFill>
              </a:rPr>
              <a:t>	</a:t>
            </a:r>
            <a:r>
              <a:rPr lang="de-CH" sz="4000" b="1" dirty="0" smtClean="0">
                <a:solidFill>
                  <a:srgbClr val="0070C0"/>
                </a:solidFill>
              </a:rPr>
              <a:t>Riegel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rgbClr val="0070C0"/>
                </a:solidFill>
              </a:rPr>
              <a:t>	</a:t>
            </a:r>
            <a:r>
              <a:rPr lang="de-CH" sz="4000" i="1" dirty="0" err="1" smtClean="0">
                <a:solidFill>
                  <a:srgbClr val="0070C0"/>
                </a:solidFill>
              </a:rPr>
              <a:t>usus</a:t>
            </a:r>
            <a:r>
              <a:rPr lang="de-CH" sz="4000" i="1" dirty="0" smtClean="0">
                <a:solidFill>
                  <a:srgbClr val="0070C0"/>
                </a:solidFill>
              </a:rPr>
              <a:t> </a:t>
            </a:r>
            <a:r>
              <a:rPr lang="de-CH" sz="4000" i="1" dirty="0" err="1" smtClean="0">
                <a:solidFill>
                  <a:srgbClr val="0070C0"/>
                </a:solidFill>
              </a:rPr>
              <a:t>politicus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	</a:t>
            </a:r>
            <a:r>
              <a:rPr lang="de-CH" sz="4000" b="1" dirty="0" smtClean="0">
                <a:solidFill>
                  <a:srgbClr val="C00000"/>
                </a:solidFill>
              </a:rPr>
              <a:t>Spiegel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4000" b="1" dirty="0">
                <a:solidFill>
                  <a:srgbClr val="C00000"/>
                </a:solidFill>
              </a:rPr>
              <a:t>	</a:t>
            </a:r>
            <a:r>
              <a:rPr lang="de-CH" sz="4000" i="1" dirty="0" err="1" smtClean="0">
                <a:solidFill>
                  <a:srgbClr val="C00000"/>
                </a:solidFill>
              </a:rPr>
              <a:t>usus</a:t>
            </a:r>
            <a:r>
              <a:rPr lang="de-CH" sz="4000" i="1" dirty="0" smtClean="0">
                <a:solidFill>
                  <a:srgbClr val="C00000"/>
                </a:solidFill>
              </a:rPr>
              <a:t> </a:t>
            </a:r>
            <a:r>
              <a:rPr lang="de-CH" sz="4000" i="1" dirty="0" err="1" smtClean="0">
                <a:solidFill>
                  <a:srgbClr val="C00000"/>
                </a:solidFill>
              </a:rPr>
              <a:t>paedagogicus</a:t>
            </a:r>
            <a:r>
              <a:rPr lang="de-CH" sz="4000" i="1" dirty="0" smtClean="0">
                <a:solidFill>
                  <a:srgbClr val="C00000"/>
                </a:solidFill>
              </a:rPr>
              <a:t> / </a:t>
            </a:r>
            <a:r>
              <a:rPr lang="de-CH" sz="4000" i="1" dirty="0" err="1" smtClean="0">
                <a:solidFill>
                  <a:srgbClr val="C00000"/>
                </a:solidFill>
              </a:rPr>
              <a:t>elenchticus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>
                <a:solidFill>
                  <a:srgbClr val="D4732A"/>
                </a:solidFill>
              </a:rPr>
              <a:t/>
            </a:r>
            <a:br>
              <a:rPr lang="de-CH" sz="1200" b="1" dirty="0">
                <a:solidFill>
                  <a:srgbClr val="D4732A"/>
                </a:solidFill>
              </a:rPr>
            </a:br>
            <a: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de-CH" sz="4000" b="1" dirty="0" smtClean="0">
                <a:solidFill>
                  <a:schemeClr val="bg1"/>
                </a:solidFill>
              </a:rPr>
              <a:t>Regel</a:t>
            </a:r>
            <a:r>
              <a:rPr lang="de-CH" sz="4000" b="1" dirty="0">
                <a:solidFill>
                  <a:schemeClr val="bg1"/>
                </a:solidFill>
              </a:rPr>
              <a:t/>
            </a:r>
            <a:br>
              <a:rPr lang="de-CH" sz="4000" b="1" dirty="0">
                <a:solidFill>
                  <a:schemeClr val="bg1"/>
                </a:solidFill>
              </a:rPr>
            </a:br>
            <a:r>
              <a:rPr lang="de-CH" sz="4000" b="1" dirty="0">
                <a:solidFill>
                  <a:schemeClr val="bg1"/>
                </a:solidFill>
              </a:rPr>
              <a:t>	</a:t>
            </a:r>
            <a:r>
              <a:rPr lang="de-CH" sz="4000" i="1" dirty="0" err="1" smtClean="0">
                <a:solidFill>
                  <a:schemeClr val="bg1"/>
                </a:solidFill>
              </a:rPr>
              <a:t>usus</a:t>
            </a:r>
            <a:r>
              <a:rPr lang="de-CH" sz="4000" i="1" dirty="0" smtClean="0">
                <a:solidFill>
                  <a:schemeClr val="bg1"/>
                </a:solidFill>
              </a:rPr>
              <a:t> </a:t>
            </a:r>
            <a:r>
              <a:rPr lang="de-CH" sz="4000" i="1" dirty="0" err="1" smtClean="0">
                <a:solidFill>
                  <a:schemeClr val="bg1"/>
                </a:solidFill>
              </a:rPr>
              <a:t>didacticus</a:t>
            </a:r>
            <a:r>
              <a:rPr lang="de-CH" sz="4000" i="1" dirty="0"/>
              <a:t/>
            </a:r>
            <a:br>
              <a:rPr lang="de-CH" sz="4000" i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extLst>
      <p:ext uri="{BB962C8B-B14F-4D97-AF65-F5344CB8AC3E}">
        <p14:creationId xmlns:p14="http://schemas.microsoft.com/office/powerpoint/2010/main" val="4847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3,20: </a:t>
            </a:r>
            <a:r>
              <a:rPr lang="de-DE" sz="4000" b="1" dirty="0" smtClean="0"/>
              <a:t>Denn durch das Gesetz kommt Erkenntnis der Sünde.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89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7,7: </a:t>
            </a:r>
            <a:r>
              <a:rPr lang="de-DE" sz="4000" b="1" dirty="0" smtClean="0"/>
              <a:t>Aber ich hätte die Sünde nicht erkannt, </a:t>
            </a:r>
            <a:r>
              <a:rPr lang="de-DE" sz="4000" b="1" dirty="0" err="1" smtClean="0"/>
              <a:t>ausser</a:t>
            </a:r>
            <a:r>
              <a:rPr lang="de-DE" sz="4000" b="1" dirty="0" smtClean="0"/>
              <a:t> durch das Gesetz.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5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7,7b</a:t>
            </a:r>
            <a:r>
              <a:rPr lang="de-CH" sz="4000" b="1" dirty="0" smtClean="0">
                <a:solidFill>
                  <a:srgbClr val="D4732A"/>
                </a:solidFill>
              </a:rPr>
              <a:t>: </a:t>
            </a:r>
            <a:r>
              <a:rPr lang="de-DE" sz="4000" b="1" dirty="0" smtClean="0"/>
              <a:t>Denn von der Begierde hätte ich nichts gewusst, wenn das Gesetz nicht gesagt hätte: Du sollst nicht begehren.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15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6206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>
                <a:solidFill>
                  <a:srgbClr val="FFFF00"/>
                </a:solidFill>
              </a:rPr>
              <a:t>Du bist sündig!</a:t>
            </a:r>
            <a:endParaRPr lang="de-CH" sz="3600" b="1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15816" y="2250738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>
                <a:solidFill>
                  <a:srgbClr val="FF0000"/>
                </a:solidFill>
              </a:rPr>
              <a:t>Du bist unfähig, Gottes Anforderungen aus eigener Kraft zu erfüllen!</a:t>
            </a:r>
            <a:endParaRPr lang="de-CH" sz="36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472514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>
                <a:solidFill>
                  <a:srgbClr val="00B0F0"/>
                </a:solidFill>
              </a:rPr>
              <a:t>Du brauchst einen Erlöser!</a:t>
            </a:r>
            <a:endParaRPr lang="de-CH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HAT DAS GESETZ ERFÜLLT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79732" y="6156012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Jesus zieht in Jerusalem ein, Jean-Léon </a:t>
            </a:r>
            <a:r>
              <a:rPr lang="de-CH" b="1" dirty="0" err="1" smtClean="0"/>
              <a:t>Gérôme</a:t>
            </a:r>
            <a:r>
              <a:rPr lang="de-CH" b="1" dirty="0"/>
              <a:t> </a:t>
            </a:r>
            <a:r>
              <a:rPr lang="de-CH" b="1" dirty="0" smtClean="0"/>
              <a:t>(1897)</a:t>
            </a:r>
            <a:endParaRPr lang="de-CH" b="1" dirty="0"/>
          </a:p>
        </p:txBody>
      </p:sp>
      <p:pic>
        <p:nvPicPr>
          <p:cNvPr id="1026" name="Picture 2" descr="Jesus, riding a donkey colt, rides towards Jerusalem. A large crowd greets him outside the wall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4" y="1273646"/>
            <a:ext cx="74295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620688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 weit verbreitete, aber falsche Vorstellung vom Gesetz:</a:t>
            </a:r>
          </a:p>
          <a:p>
            <a:endParaRPr lang="de-CH" sz="3600" b="1" dirty="0">
              <a:solidFill>
                <a:srgbClr val="FFFF00"/>
              </a:solidFill>
            </a:endParaRPr>
          </a:p>
          <a:p>
            <a:r>
              <a:rPr lang="de-C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Ich komme durch das Einhalten der Gebote Gottes bzw. durch gute Taten in den Himmel.</a:t>
            </a:r>
          </a:p>
          <a:p>
            <a:endParaRPr lang="de-CH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Jak 2,10: </a:t>
            </a:r>
            <a:r>
              <a:rPr lang="de-DE" sz="4000" b="1" dirty="0" smtClean="0"/>
              <a:t>Denn wer das Gesetz hält, sich aber in einem verfehlt, der ist in allem schuldig geworden.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3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TANZ UM DAS GOLDENE KALB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136141" y="6228020"/>
            <a:ext cx="694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Nicolas Poussin, 1633</a:t>
            </a:r>
            <a:endParaRPr lang="de-CH" b="1" dirty="0"/>
          </a:p>
        </p:txBody>
      </p:sp>
      <p:pic>
        <p:nvPicPr>
          <p:cNvPr id="1028" name="Picture 4" descr="http://upload.wikimedia.org/wikipedia/commons/thumb/6/63/GoldCalf.jpg/800px-GoldCa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41" y="1355179"/>
            <a:ext cx="69437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32,8: </a:t>
            </a:r>
            <a:r>
              <a:rPr lang="de-DE" sz="4000" b="1" dirty="0" smtClean="0"/>
              <a:t>Sie sind schnell abgewichen von dem Weg, den ich ihnen geboten habe.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2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Der dreifache Nutzen des Gesetzes</a:t>
            </a:r>
            <a:br>
              <a:rPr lang="de-CH" b="1" dirty="0" smtClean="0"/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>
                <a:solidFill>
                  <a:srgbClr val="D4732A"/>
                </a:solidFill>
              </a:rPr>
              <a:t>	</a:t>
            </a:r>
            <a:r>
              <a:rPr lang="de-CH" sz="4000" b="1" dirty="0" smtClean="0">
                <a:solidFill>
                  <a:srgbClr val="0070C0"/>
                </a:solidFill>
              </a:rPr>
              <a:t>Riegel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rgbClr val="0070C0"/>
                </a:solidFill>
              </a:rPr>
              <a:t>	</a:t>
            </a:r>
            <a:r>
              <a:rPr lang="de-CH" sz="4000" i="1" dirty="0" err="1" smtClean="0">
                <a:solidFill>
                  <a:srgbClr val="0070C0"/>
                </a:solidFill>
              </a:rPr>
              <a:t>usus</a:t>
            </a:r>
            <a:r>
              <a:rPr lang="de-CH" sz="4000" i="1" dirty="0" smtClean="0">
                <a:solidFill>
                  <a:srgbClr val="0070C0"/>
                </a:solidFill>
              </a:rPr>
              <a:t> </a:t>
            </a:r>
            <a:r>
              <a:rPr lang="de-CH" sz="4000" i="1" dirty="0" err="1" smtClean="0">
                <a:solidFill>
                  <a:srgbClr val="0070C0"/>
                </a:solidFill>
              </a:rPr>
              <a:t>politicus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	</a:t>
            </a:r>
            <a:r>
              <a:rPr lang="de-CH" sz="4000" b="1" dirty="0" smtClean="0">
                <a:solidFill>
                  <a:srgbClr val="C00000"/>
                </a:solidFill>
              </a:rPr>
              <a:t>Spiegel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4000" b="1" dirty="0">
                <a:solidFill>
                  <a:srgbClr val="C00000"/>
                </a:solidFill>
              </a:rPr>
              <a:t>	</a:t>
            </a:r>
            <a:r>
              <a:rPr lang="de-CH" sz="4000" i="1" dirty="0" err="1" smtClean="0">
                <a:solidFill>
                  <a:srgbClr val="C00000"/>
                </a:solidFill>
              </a:rPr>
              <a:t>usus</a:t>
            </a:r>
            <a:r>
              <a:rPr lang="de-CH" sz="4000" i="1" dirty="0" smtClean="0">
                <a:solidFill>
                  <a:srgbClr val="C00000"/>
                </a:solidFill>
              </a:rPr>
              <a:t> </a:t>
            </a:r>
            <a:r>
              <a:rPr lang="de-CH" sz="4000" i="1" dirty="0" err="1" smtClean="0">
                <a:solidFill>
                  <a:srgbClr val="C00000"/>
                </a:solidFill>
              </a:rPr>
              <a:t>paedagogicus</a:t>
            </a:r>
            <a:r>
              <a:rPr lang="de-CH" sz="4000" i="1" dirty="0" smtClean="0">
                <a:solidFill>
                  <a:srgbClr val="C00000"/>
                </a:solidFill>
              </a:rPr>
              <a:t> / </a:t>
            </a:r>
            <a:r>
              <a:rPr lang="de-CH" sz="4000" i="1" dirty="0" err="1" smtClean="0">
                <a:solidFill>
                  <a:srgbClr val="C00000"/>
                </a:solidFill>
              </a:rPr>
              <a:t>elenchticus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>
                <a:solidFill>
                  <a:srgbClr val="D4732A"/>
                </a:solidFill>
              </a:rPr>
              <a:t/>
            </a:r>
            <a:br>
              <a:rPr lang="de-CH" sz="1200" b="1" dirty="0">
                <a:solidFill>
                  <a:srgbClr val="D4732A"/>
                </a:solidFill>
              </a:rPr>
            </a:br>
            <a: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de-CH" sz="4000" b="1" dirty="0" smtClean="0">
                <a:solidFill>
                  <a:schemeClr val="accent3">
                    <a:lumMod val="50000"/>
                  </a:schemeClr>
                </a:solidFill>
              </a:rPr>
              <a:t>Regel</a:t>
            </a:r>
            <a: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de-CH" sz="4000" i="1" dirty="0" err="1" smtClean="0">
                <a:solidFill>
                  <a:schemeClr val="accent3">
                    <a:lumMod val="50000"/>
                  </a:schemeClr>
                </a:solidFill>
              </a:rPr>
              <a:t>usus</a:t>
            </a:r>
            <a:r>
              <a:rPr lang="de-CH" sz="4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CH" sz="4000" i="1" dirty="0" err="1" smtClean="0">
                <a:solidFill>
                  <a:schemeClr val="accent3">
                    <a:lumMod val="50000"/>
                  </a:schemeClr>
                </a:solidFill>
              </a:rPr>
              <a:t>didacticus</a:t>
            </a:r>
            <a:r>
              <a:rPr lang="de-CH" sz="4000" i="1" dirty="0"/>
              <a:t/>
            </a:r>
            <a:br>
              <a:rPr lang="de-CH" sz="4000" i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extLst>
      <p:ext uri="{BB962C8B-B14F-4D97-AF65-F5344CB8AC3E}">
        <p14:creationId xmlns:p14="http://schemas.microsoft.com/office/powerpoint/2010/main" val="24802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Der Bundesschluss am Sinai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Der Bau der Stiftshütte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Der Opfer- und Priesterdienst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4. Reinheits- und Heiligungsvorschriften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6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25,8: </a:t>
            </a:r>
            <a:r>
              <a:rPr lang="de-DE" sz="4000" b="1" dirty="0" smtClean="0"/>
              <a:t>Und sie sollen mir ein Heiligtum machen, damit ich in ihrer Mitte wohne.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08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MODELL DER STIFTSHÜTTE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58772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Originalgetreue Nachbildung der Stiftshütte im </a:t>
            </a:r>
            <a:r>
              <a:rPr lang="de-CH" b="1" dirty="0" err="1" smtClean="0"/>
              <a:t>Timna</a:t>
            </a:r>
            <a:r>
              <a:rPr lang="de-CH" b="1" dirty="0" smtClean="0"/>
              <a:t>-Park, Israel </a:t>
            </a:r>
            <a:br>
              <a:rPr lang="de-CH" b="1" dirty="0" smtClean="0"/>
            </a:br>
            <a:r>
              <a:rPr lang="de-CH" dirty="0" smtClean="0"/>
              <a:t>(Bild: Ruk7, CC-BY-SA 3.0)</a:t>
            </a:r>
            <a:endParaRPr lang="de-CH" b="1" dirty="0"/>
          </a:p>
        </p:txBody>
      </p:sp>
      <p:pic>
        <p:nvPicPr>
          <p:cNvPr id="1030" name="Picture 6" descr="http://upload.wikimedia.org/wikipedia/commons/1/18/Stiftshuette_Modell_Timna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39" y="1412776"/>
            <a:ext cx="6403727" cy="42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Einleitung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Der Bundesschluss am Sinai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Der Bau der Stiftshütte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Der Opfer- und Priesterdienst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4. Reinheits- und Heiligungsvorschriften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8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BAU DER STIFTSHÜTTE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58772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Originalgetreue Nachbildung der Stiftshütte im </a:t>
            </a:r>
            <a:r>
              <a:rPr lang="de-CH" b="1" dirty="0" err="1" smtClean="0"/>
              <a:t>Timna</a:t>
            </a:r>
            <a:r>
              <a:rPr lang="de-CH" b="1" dirty="0" smtClean="0"/>
              <a:t>-Park, Israel </a:t>
            </a:r>
            <a:br>
              <a:rPr lang="de-CH" b="1" dirty="0" smtClean="0"/>
            </a:br>
            <a:r>
              <a:rPr lang="de-CH" b="1" dirty="0" smtClean="0"/>
              <a:t>(Illustration aus «</a:t>
            </a:r>
            <a:r>
              <a:rPr lang="de-CH" b="1" dirty="0" err="1" smtClean="0"/>
              <a:t>Figures</a:t>
            </a:r>
            <a:r>
              <a:rPr lang="de-CH" b="1" dirty="0" smtClean="0"/>
              <a:t> de la </a:t>
            </a:r>
            <a:r>
              <a:rPr lang="de-CH" b="1" dirty="0" err="1" smtClean="0"/>
              <a:t>Bible</a:t>
            </a:r>
            <a:r>
              <a:rPr lang="de-CH" b="1" dirty="0" smtClean="0"/>
              <a:t>, 1728)</a:t>
            </a:r>
            <a:endParaRPr lang="de-CH" b="1" dirty="0"/>
          </a:p>
        </p:txBody>
      </p:sp>
      <p:pic>
        <p:nvPicPr>
          <p:cNvPr id="1030" name="Picture 6" descr="http://upload.wikimedia.org/wikipedia/commons/1/18/Stiftshuette_Modell_Timna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39" y="1412776"/>
            <a:ext cx="6403727" cy="42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e/eb/Figures_The_erection_of_the_Tabernacle_and_the_Sacred_vessels.jpg/800px-Figures_The_erection_of_the_Tabernacle_and_the_Sacred_ves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02" y="1340768"/>
            <a:ext cx="69342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BAU DER STIFTSHÜTTE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82575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(Illustration aus «</a:t>
            </a:r>
            <a:r>
              <a:rPr lang="de-CH" b="1" dirty="0" err="1" smtClean="0"/>
              <a:t>Figures</a:t>
            </a:r>
            <a:r>
              <a:rPr lang="de-CH" b="1" dirty="0" smtClean="0"/>
              <a:t> de la </a:t>
            </a:r>
            <a:r>
              <a:rPr lang="de-CH" b="1" dirty="0" err="1" smtClean="0"/>
              <a:t>Bible</a:t>
            </a:r>
            <a:r>
              <a:rPr lang="de-CH" b="1" dirty="0" smtClean="0"/>
              <a:t>, 1728)</a:t>
            </a:r>
            <a:endParaRPr lang="de-CH" b="1" dirty="0"/>
          </a:p>
        </p:txBody>
      </p:sp>
      <p:pic>
        <p:nvPicPr>
          <p:cNvPr id="1030" name="Picture 6" descr="http://upload.wikimedia.org/wikipedia/commons/1/18/Stiftshuette_Modell_Timna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39" y="1412776"/>
            <a:ext cx="6403727" cy="42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e/eb/Figures_The_erection_of_the_Tabernacle_and_the_Sacred_vessels.jpg/800px-Figures_The_erection_of_the_Tabernacle_and_the_Sacred_ves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3" y="1355179"/>
            <a:ext cx="69342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707904" y="2924944"/>
            <a:ext cx="887139" cy="820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95043" y="2740278"/>
            <a:ext cx="199318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Brandopferaltar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131840" y="2840757"/>
            <a:ext cx="762000" cy="7023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19672" y="2530557"/>
            <a:ext cx="172570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Waschbecken</a:t>
            </a:r>
            <a:endParaRPr lang="de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BAU DER STIFTSHÜTTE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82575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(Illustration aus «</a:t>
            </a:r>
            <a:r>
              <a:rPr lang="de-CH" b="1" dirty="0" err="1" smtClean="0"/>
              <a:t>Figures</a:t>
            </a:r>
            <a:r>
              <a:rPr lang="de-CH" b="1" dirty="0" smtClean="0"/>
              <a:t> de la </a:t>
            </a:r>
            <a:r>
              <a:rPr lang="de-CH" b="1" dirty="0" err="1" smtClean="0"/>
              <a:t>Bible</a:t>
            </a:r>
            <a:r>
              <a:rPr lang="de-CH" b="1" dirty="0" smtClean="0"/>
              <a:t>, 1728)</a:t>
            </a:r>
            <a:endParaRPr lang="de-CH" b="1" dirty="0"/>
          </a:p>
        </p:txBody>
      </p:sp>
      <p:pic>
        <p:nvPicPr>
          <p:cNvPr id="1030" name="Picture 6" descr="http://upload.wikimedia.org/wikipedia/commons/1/18/Stiftshuette_Modell_Timna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39" y="1412776"/>
            <a:ext cx="6403727" cy="42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e/eb/Figures_The_erection_of_the_Tabernacle_and_the_Sacred_vessels.jpg/800px-Figures_The_erection_of_the_Tabernacle_and_the_Sacred_ves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3" y="1355179"/>
            <a:ext cx="69342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707904" y="2924944"/>
            <a:ext cx="887139" cy="820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95043" y="2740278"/>
            <a:ext cx="199318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Brandopferaltar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131840" y="2840757"/>
            <a:ext cx="762000" cy="7023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19672" y="2530557"/>
            <a:ext cx="172570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Waschbecken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78722" y="2664232"/>
            <a:ext cx="1054834" cy="191689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04459" y="2294900"/>
            <a:ext cx="1296369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Leuchter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52644" y="3622680"/>
            <a:ext cx="1919155" cy="225459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93765" y="5877272"/>
            <a:ext cx="172819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Schaubrottisch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997031" y="3645024"/>
            <a:ext cx="1054834" cy="191689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744588" y="5565510"/>
            <a:ext cx="155972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Räucheraltar</a:t>
            </a:r>
            <a:endParaRPr lang="de-C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BAU DER STIFTSHÜTTE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82575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(Illustration aus «</a:t>
            </a:r>
            <a:r>
              <a:rPr lang="de-CH" b="1" dirty="0" err="1" smtClean="0"/>
              <a:t>Figures</a:t>
            </a:r>
            <a:r>
              <a:rPr lang="de-CH" b="1" dirty="0" smtClean="0"/>
              <a:t> de la </a:t>
            </a:r>
            <a:r>
              <a:rPr lang="de-CH" b="1" dirty="0" err="1" smtClean="0"/>
              <a:t>Bible</a:t>
            </a:r>
            <a:r>
              <a:rPr lang="de-CH" b="1" dirty="0" smtClean="0"/>
              <a:t>, 1728)</a:t>
            </a:r>
            <a:endParaRPr lang="de-CH" b="1" dirty="0"/>
          </a:p>
        </p:txBody>
      </p:sp>
      <p:pic>
        <p:nvPicPr>
          <p:cNvPr id="1030" name="Picture 6" descr="http://upload.wikimedia.org/wikipedia/commons/1/18/Stiftshuette_Modell_Timna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39" y="1412776"/>
            <a:ext cx="6403727" cy="42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e/eb/Figures_The_erection_of_the_Tabernacle_and_the_Sacred_vessels.jpg/800px-Figures_The_erection_of_the_Tabernacle_and_the_Sacred_ves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3" y="1355179"/>
            <a:ext cx="69342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707904" y="2924944"/>
            <a:ext cx="887139" cy="820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95043" y="2740278"/>
            <a:ext cx="199318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Brandopferaltar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131840" y="2840757"/>
            <a:ext cx="762000" cy="7023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19672" y="2530557"/>
            <a:ext cx="172570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Waschbecken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78722" y="2664232"/>
            <a:ext cx="1054834" cy="191689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04459" y="2294900"/>
            <a:ext cx="1296369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Leuchter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52644" y="3622680"/>
            <a:ext cx="1919155" cy="225459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93765" y="5877272"/>
            <a:ext cx="172819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Schaubrottisch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997031" y="3645024"/>
            <a:ext cx="1054834" cy="191689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744588" y="5565510"/>
            <a:ext cx="155972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Räucheraltar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861126" y="3134378"/>
            <a:ext cx="2087137" cy="292755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732240" y="3335387"/>
            <a:ext cx="155972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chemeClr val="accent6">
                    <a:lumMod val="75000"/>
                  </a:schemeClr>
                </a:solidFill>
              </a:rPr>
              <a:t>Bundeslade</a:t>
            </a:r>
            <a:endParaRPr lang="de-CH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Der Bundesschluss am Sinai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Der Bau der Stiftshütte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Der Opfer- und Priesterdienst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4. Reinheits- und Heiligungsvorschriften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3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HOHEPRIESTER UND ZWEI LEVITEN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60840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Illustration aus: The </a:t>
            </a:r>
            <a:r>
              <a:rPr lang="de-CH" b="1" dirty="0" err="1" smtClean="0"/>
              <a:t>history</a:t>
            </a:r>
            <a:r>
              <a:rPr lang="de-CH" b="1" dirty="0" smtClean="0"/>
              <a:t> </a:t>
            </a:r>
            <a:r>
              <a:rPr lang="de-CH" b="1" dirty="0" err="1" smtClean="0"/>
              <a:t>of</a:t>
            </a:r>
            <a:r>
              <a:rPr lang="de-CH" b="1" dirty="0" smtClean="0"/>
              <a:t> </a:t>
            </a:r>
            <a:r>
              <a:rPr lang="de-CH" b="1" dirty="0" err="1" smtClean="0"/>
              <a:t>costume</a:t>
            </a:r>
            <a:r>
              <a:rPr lang="de-CH" b="1" dirty="0" smtClean="0"/>
              <a:t> (zw. 1861 und 1880)</a:t>
            </a:r>
            <a:endParaRPr lang="de-CH" b="1" dirty="0"/>
          </a:p>
        </p:txBody>
      </p:sp>
      <p:pic>
        <p:nvPicPr>
          <p:cNvPr id="2" name="Picture 2" descr="http://upload.wikimedia.org/wikipedia/commons/c/c2/PLATE4D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41" y="1340768"/>
            <a:ext cx="38195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0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SCHAFHERDE IN DER NEGEVWÜSTE</a:t>
            </a:r>
            <a:endParaRPr lang="de-CH" sz="3600" b="1" dirty="0"/>
          </a:p>
        </p:txBody>
      </p:sp>
      <p:pic>
        <p:nvPicPr>
          <p:cNvPr id="5123" name="Picture 3" descr="D:\17 Cultural Images of the Holy Land\Fauna-Sheep and Goats\Sheep in Negev riverbed, tb010303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37" y="1204036"/>
            <a:ext cx="6901933" cy="517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Hebr</a:t>
            </a:r>
            <a:r>
              <a:rPr lang="de-CH" sz="4000" b="1" dirty="0" smtClean="0">
                <a:solidFill>
                  <a:srgbClr val="D4732A"/>
                </a:solidFill>
              </a:rPr>
              <a:t> 9,22b: </a:t>
            </a:r>
            <a:r>
              <a:rPr lang="de-DE" sz="4000" b="1" dirty="0" smtClean="0"/>
              <a:t>Und ohne </a:t>
            </a:r>
            <a:r>
              <a:rPr lang="de-DE" sz="4000" b="1" dirty="0" err="1" smtClean="0"/>
              <a:t>Blutvergiessen</a:t>
            </a:r>
            <a:r>
              <a:rPr lang="de-DE" sz="4000" b="1" dirty="0" smtClean="0"/>
              <a:t> geschieht keine Vergebung.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33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JOM KIPPUR - VERSÖHNUNGSTAG</a:t>
            </a:r>
            <a:endParaRPr lang="de-CH" sz="3600" b="1" dirty="0"/>
          </a:p>
        </p:txBody>
      </p:sp>
      <p:pic>
        <p:nvPicPr>
          <p:cNvPr id="5125" name="Picture 5" descr="http://upload.wikimedia.org/wikipedia/commons/thumb/2/2f/Kaufmann_Day_of_Atonement.jpg/800px-Kaufmann_Day_of_Aton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41" y="1227678"/>
            <a:ext cx="694372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95536" y="61560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von Isidor Kaufmann (ca. 1900)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8729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3Mo 16,34: </a:t>
            </a:r>
            <a:r>
              <a:rPr lang="de-DE" sz="4000" b="1" dirty="0" smtClean="0"/>
              <a:t>Das soll euch eine ewige Ordnung sein, dass ihr für die Kinder Israels einmal im Jahr Sühnung </a:t>
            </a:r>
            <a:br>
              <a:rPr lang="de-DE" sz="4000" b="1" dirty="0" smtClean="0"/>
            </a:br>
            <a:r>
              <a:rPr lang="de-DE" sz="4000" b="1" dirty="0" smtClean="0"/>
              <a:t>erwirkt wegen aller ihrer Sünden.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40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171437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3923927" y="1124744"/>
            <a:ext cx="1008113" cy="1296144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2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ZIEGEN IM JUDÄISCHEN BERGLAND</a:t>
            </a:r>
            <a:endParaRPr lang="de-CH" sz="3600" b="1" dirty="0"/>
          </a:p>
        </p:txBody>
      </p:sp>
      <p:pic>
        <p:nvPicPr>
          <p:cNvPr id="12290" name="Picture 2" descr="D:\17 Cultural Images of the Holy Land\Fauna-Sheep and Goats\Goats in Judean wilderness, tb010107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5" y="1317487"/>
            <a:ext cx="763667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SÜNDENBOCK</a:t>
            </a:r>
            <a:endParaRPr lang="de-CH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95536" y="61560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von William </a:t>
            </a:r>
            <a:r>
              <a:rPr lang="de-CH" b="1" dirty="0" err="1" smtClean="0"/>
              <a:t>Holman</a:t>
            </a:r>
            <a:r>
              <a:rPr lang="de-CH" b="1" dirty="0" smtClean="0"/>
              <a:t> </a:t>
            </a:r>
            <a:r>
              <a:rPr lang="de-CH" b="1" dirty="0" err="1" smtClean="0"/>
              <a:t>Hunt</a:t>
            </a:r>
            <a:r>
              <a:rPr lang="de-CH" b="1" dirty="0" smtClean="0"/>
              <a:t> (1854)</a:t>
            </a:r>
            <a:endParaRPr lang="de-CH" b="1" dirty="0"/>
          </a:p>
        </p:txBody>
      </p:sp>
      <p:pic>
        <p:nvPicPr>
          <p:cNvPr id="13314" name="Picture 2" descr="http://upload.wikimedia.org/wikipedia/commons/thumb/9/97/William_Holman_Hunt_-_The_Scapegoat.jpg/1024px-William_Holman_Hunt_-_The_Scapeg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273646"/>
            <a:ext cx="78676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103,12: </a:t>
            </a:r>
            <a:r>
              <a:rPr lang="de-DE" sz="4000" b="1" dirty="0" smtClean="0"/>
              <a:t>So fern der Osten ist vom Westen, hat er unsere Übertretungen von uns entfernt.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9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SÜHNETOD JESU</a:t>
            </a:r>
            <a:endParaRPr lang="de-CH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95536" y="61560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Ausschnitt aus dem Isenheimer Altar von Matthias Grünewald (1512-1516)</a:t>
            </a:r>
            <a:endParaRPr lang="de-CH" b="1" dirty="0"/>
          </a:p>
        </p:txBody>
      </p:sp>
      <p:pic>
        <p:nvPicPr>
          <p:cNvPr id="5127" name="Picture 7" descr="http://upload.wikimedia.org/wikipedia/commons/thumb/4/4f/Mathis_Gothart_Gr%C3%BCnewald_022.jpg/640px-Mathis_Gothart_Gr%C3%BCnewald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64120"/>
            <a:ext cx="54483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ZEREMONIAL- UND MORALGESETZ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62733" y="1770501"/>
            <a:ext cx="3205211" cy="7944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</a:t>
            </a:r>
            <a:r>
              <a:rPr lang="de-CH" sz="2800" b="1" dirty="0" err="1" smtClean="0"/>
              <a:t>Zeremonialgesetz</a:t>
            </a:r>
            <a:endParaRPr lang="de-CH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716016" y="1747979"/>
            <a:ext cx="3500007" cy="122529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Regelt den Gottes- </a:t>
            </a:r>
            <a:br>
              <a:rPr lang="de-CH" sz="2800" b="1" dirty="0" smtClean="0"/>
            </a:br>
            <a:r>
              <a:rPr lang="de-CH" sz="2800" b="1" dirty="0" smtClean="0"/>
              <a:t> dienst in Israel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39834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ZEREMONIAL- UND MORALGESETZ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895840" y="3573016"/>
            <a:ext cx="3172104" cy="7944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Moralgesetz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62733" y="1770501"/>
            <a:ext cx="3205211" cy="7944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</a:t>
            </a:r>
            <a:r>
              <a:rPr lang="de-CH" sz="2800" b="1" dirty="0" err="1" smtClean="0"/>
              <a:t>Zeremonialgesetz</a:t>
            </a:r>
            <a:endParaRPr lang="de-CH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716016" y="1747979"/>
            <a:ext cx="3500007" cy="122529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Regelt den Gottes- </a:t>
            </a:r>
            <a:br>
              <a:rPr lang="de-CH" sz="2800" b="1" dirty="0" smtClean="0"/>
            </a:br>
            <a:r>
              <a:rPr lang="de-CH" sz="2800" b="1" dirty="0" smtClean="0"/>
              <a:t> dienst in Israel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716016" y="3573016"/>
            <a:ext cx="3500006" cy="122529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Regelt das Verhalten </a:t>
            </a:r>
          </a:p>
          <a:p>
            <a:r>
              <a:rPr lang="de-CH" sz="2800" b="1" dirty="0"/>
              <a:t> </a:t>
            </a:r>
            <a:r>
              <a:rPr lang="de-CH" sz="2800" b="1" dirty="0" smtClean="0"/>
              <a:t>des Menschen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39834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Der Bundesschluss am Sinai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Der Bau der Stiftshütte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/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Der Opfer- und Priesterdienst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4. Reinheits- und Heiligungsvorschriften</a:t>
            </a:r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CH" sz="8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5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19,6a: </a:t>
            </a:r>
            <a:r>
              <a:rPr lang="de-CH" sz="4000" b="1" dirty="0" smtClean="0"/>
              <a:t>I</a:t>
            </a:r>
            <a:r>
              <a:rPr lang="de-DE" sz="4000" b="1" dirty="0" err="1" smtClean="0"/>
              <a:t>hr</a:t>
            </a:r>
            <a:r>
              <a:rPr lang="de-DE" sz="4000" b="1" dirty="0" smtClean="0"/>
              <a:t> aber sollt mir ein 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Königreich von Priestern </a:t>
            </a:r>
            <a:r>
              <a:rPr lang="de-DE" sz="4000" b="1" dirty="0" smtClean="0"/>
              <a:t>und ein 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heiliges Volk </a:t>
            </a:r>
            <a:r>
              <a:rPr lang="de-DE" sz="4000" b="1" dirty="0" smtClean="0"/>
              <a:t>sein.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76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3Mo 19,2b: </a:t>
            </a:r>
            <a:r>
              <a:rPr lang="de-DE" sz="4000" b="1" dirty="0" smtClean="0"/>
              <a:t>Ihr sollt heilig sein, denn ich bin heilig, der Herr, euer Gott!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25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Der Bundesschluss am Sinai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Der Bau der Stiftshütte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/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Der Opfer- und Priesterdienst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4. Reinheits- und Heiligungsvorschriften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Schlusswort</a:t>
            </a:r>
            <a:endParaRPr lang="de-CH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5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19,2: </a:t>
            </a:r>
            <a:r>
              <a:rPr lang="de-DE" sz="4000" b="1" dirty="0" smtClean="0"/>
              <a:t>Sie waren […] in die Wüste Sinai gekommen und lagerten sich in der Wüste; und Israel lagerte sich dort dem Berg gegenüber.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49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17 Cultural Images of the Holy Land\Scribe\Scribe copying Scripture, kg031401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119,33: </a:t>
            </a:r>
            <a:r>
              <a:rPr lang="de-DE" sz="4000" b="1" dirty="0" smtClean="0"/>
              <a:t>Lehre mich, Herr, den Weg deiner Anweisungen, dass ich ihn einhalte bis ans Ende.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7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Gesetzgebung am Sinai</a:t>
            </a:r>
          </a:p>
          <a:p>
            <a:pPr algn="ctr"/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(Bibelkurs, Teil 07/24)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6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HALBINSEL SINAI</a:t>
            </a:r>
            <a:endParaRPr lang="de-CH" sz="3600" b="1" dirty="0"/>
          </a:p>
        </p:txBody>
      </p:sp>
      <p:pic>
        <p:nvPicPr>
          <p:cNvPr id="10242" name="Picture 2" descr="Exodus to mtsinai of midian copy 800x653 33Midian People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48" y="1196752"/>
            <a:ext cx="6618312" cy="54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3563888" y="2780928"/>
            <a:ext cx="3240360" cy="38180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</a:t>
            </a: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1.	Der Bundesschluss am Sinai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Der Bau der Stiftshütte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Der Opfer- und Priesterdienst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4. Reinheits- und Heiligungsvorschriften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5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19,5a: </a:t>
            </a:r>
            <a:r>
              <a:rPr lang="de-DE" sz="4000" b="1" dirty="0" smtClean="0"/>
              <a:t>Wenn ihr nun wirklich meiner Stimme Gehör schenken und gehorchen werdet und meinen Bund bewahrt, so sollt ihr vor allen Völkern 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mein besonderes Eigentum </a:t>
            </a:r>
            <a:r>
              <a:rPr lang="de-DE" sz="4000" b="1" dirty="0" smtClean="0"/>
              <a:t>sein.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95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Bildschirmpräsentation (4:3)</PresentationFormat>
  <Paragraphs>130</Paragraphs>
  <Slides>62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3" baseType="lpstr">
      <vt:lpstr>Larissa</vt:lpstr>
      <vt:lpstr>PowerPoint-Präsentation</vt:lpstr>
      <vt:lpstr>PowerPoint-Präsentation</vt:lpstr>
      <vt:lpstr>PowerPoint-Präsentation</vt:lpstr>
      <vt:lpstr>Die Gesetzgebung am Sinai     Einleitung     1. Der Bundesschluss am Sinai     2. Der Bau der Stiftshütte     3. Der Opfer- und Priesterdienst     4. Reinheits- und Heiligungsvorschriften     Schlusswort</vt:lpstr>
      <vt:lpstr>PowerPoint-Präsentation</vt:lpstr>
      <vt:lpstr>PowerPoint-Präsentation</vt:lpstr>
      <vt:lpstr>PowerPoint-Präsentation</vt:lpstr>
      <vt:lpstr>Die Gesetzgebung am Sinai     Einleitung     1. Der Bundesschluss am Sinai     2. Der Bau der Stiftshütte     3. Der Opfer- und Priesterdienst     4. Reinheits- und Heiligungsvorschriften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dreifache Nutzen des Gesetzes      Riegel  usus politicus       Spiegel  usus paedagogicus / elenchticus       Regel  usus didacticus      </vt:lpstr>
      <vt:lpstr>Der dreifache Nutzen des Gesetzes      Riegel  usus politicus       Spiegel  usus paedagogicus / elenchticus       Regel  usus didacticus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dreifache Nutzen des Gesetzes      Riegel  usus politicus       Spiegel  usus paedagogicus / elenchticus       Regel  usus didacticus      </vt:lpstr>
      <vt:lpstr>Die Gesetzgebung am Sinai     Einleitung     1. Der Bundesschluss am Sinai     2. Der Bau der Stiftshütte     3. Der Opfer- und Priesterdienst     4. Reinheits- und Heiligungsvorschriften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Gesetzgebung am Sinai     Einleitung     1. Der Bundesschluss am Sinai     2. Der Bau der Stiftshütte     3. Der Opfer- und Priesterdienst     4. Reinheits- und Heiligungsvorschriften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Gesetzgebung am Sinai     Einleitung     1. Der Bundesschluss am Sinai     2. Der Bau der Stiftshütte     3. Der Opfer- und Priesterdienst     4. Reinheits- und Heiligungsvorschriften     Schlusswort</vt:lpstr>
      <vt:lpstr>PowerPoint-Präsentation</vt:lpstr>
      <vt:lpstr>PowerPoint-Präsentation</vt:lpstr>
      <vt:lpstr>Die Gesetzgebung am Sinai     Einleitung     1. Der Bundesschluss am Sinai     2. Der Bau der Stiftshütte     3. Der Opfer- und Priesterdienst     4. Reinheits- und Heiligungsvorschriften     Schlusswort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273</cp:revision>
  <dcterms:created xsi:type="dcterms:W3CDTF">2012-03-09T15:08:16Z</dcterms:created>
  <dcterms:modified xsi:type="dcterms:W3CDTF">2015-06-29T11:26:05Z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B5A012CF-B2C2-404F-9746-D42781E57AA2</vt:lpwstr>
  </property>
  <property fmtid="{D5CDD505-2E9C-101B-9397-08002B2CF9AE}" pid="3" name="ArticulatePath">
    <vt:lpwstr>BIBELKURS TEIL 07</vt:lpwstr>
  </property>
</Properties>
</file>